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sldIdLst>
    <p:sldId id="256" r:id="rId2"/>
    <p:sldId id="272" r:id="rId3"/>
    <p:sldId id="298" r:id="rId4"/>
    <p:sldId id="257" r:id="rId5"/>
    <p:sldId id="260" r:id="rId6"/>
    <p:sldId id="261" r:id="rId7"/>
    <p:sldId id="301" r:id="rId8"/>
    <p:sldId id="303" r:id="rId9"/>
    <p:sldId id="263" r:id="rId10"/>
    <p:sldId id="264" r:id="rId11"/>
    <p:sldId id="265" r:id="rId12"/>
    <p:sldId id="266" r:id="rId13"/>
    <p:sldId id="267" r:id="rId14"/>
    <p:sldId id="268" r:id="rId15"/>
    <p:sldId id="269" r:id="rId16"/>
    <p:sldId id="302"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30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85" autoAdjust="0"/>
  </p:normalViewPr>
  <p:slideViewPr>
    <p:cSldViewPr>
      <p:cViewPr varScale="1">
        <p:scale>
          <a:sx n="67" d="100"/>
          <a:sy n="67"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D8DB0D-702A-42FB-8D3F-8205C1E9D61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A54D9829-C45D-4C13-9CA4-F5B11F8916E7}">
      <dgm:prSet phldrT="[Text]"/>
      <dgm:spPr/>
      <dgm:t>
        <a:bodyPr/>
        <a:lstStyle/>
        <a:p>
          <a:r>
            <a:rPr lang="ar-AE" b="1" i="0" dirty="0"/>
            <a:t>أنواع</a:t>
          </a:r>
          <a:r>
            <a:rPr lang="en-US" b="1" i="0" dirty="0"/>
            <a:t> </a:t>
          </a:r>
          <a:r>
            <a:rPr lang="ar-AE" b="1" i="0" dirty="0"/>
            <a:t>المقاصد</a:t>
          </a:r>
          <a:endParaRPr lang="en-US" dirty="0"/>
        </a:p>
      </dgm:t>
    </dgm:pt>
    <dgm:pt modelId="{DB2B7C81-DC88-4290-9410-7A2213471FA7}" type="parTrans" cxnId="{7453EAB6-1028-445A-82E2-FBB6563418EB}">
      <dgm:prSet/>
      <dgm:spPr/>
      <dgm:t>
        <a:bodyPr/>
        <a:lstStyle/>
        <a:p>
          <a:endParaRPr lang="en-US"/>
        </a:p>
      </dgm:t>
    </dgm:pt>
    <dgm:pt modelId="{BB17735E-6541-4560-A007-76C22E840458}" type="sibTrans" cxnId="{7453EAB6-1028-445A-82E2-FBB6563418EB}">
      <dgm:prSet/>
      <dgm:spPr/>
      <dgm:t>
        <a:bodyPr/>
        <a:lstStyle/>
        <a:p>
          <a:endParaRPr lang="en-US"/>
        </a:p>
      </dgm:t>
    </dgm:pt>
    <dgm:pt modelId="{488CF2EE-1FD4-4C9C-A867-DF3019C215D7}">
      <dgm:prSet phldrT="[Text]"/>
      <dgm:spPr/>
      <dgm:t>
        <a:bodyPr/>
        <a:lstStyle/>
        <a:p>
          <a:r>
            <a:rPr lang="ar-AE" b="1" i="0" dirty="0"/>
            <a:t>المقاصد العامة</a:t>
          </a:r>
          <a:endParaRPr lang="en-US" dirty="0"/>
        </a:p>
      </dgm:t>
    </dgm:pt>
    <dgm:pt modelId="{F7B95F39-6B4C-4FDD-B9D4-5476975A1DC9}" type="parTrans" cxnId="{11637142-3B9E-47DA-9AD7-DBC89A1BDF8D}">
      <dgm:prSet/>
      <dgm:spPr/>
      <dgm:t>
        <a:bodyPr/>
        <a:lstStyle/>
        <a:p>
          <a:endParaRPr lang="en-US"/>
        </a:p>
      </dgm:t>
    </dgm:pt>
    <dgm:pt modelId="{FA0D70E6-876E-4A96-B0A0-AA6E92D6D010}" type="sibTrans" cxnId="{11637142-3B9E-47DA-9AD7-DBC89A1BDF8D}">
      <dgm:prSet/>
      <dgm:spPr/>
      <dgm:t>
        <a:bodyPr/>
        <a:lstStyle/>
        <a:p>
          <a:endParaRPr lang="en-US"/>
        </a:p>
      </dgm:t>
    </dgm:pt>
    <dgm:pt modelId="{2C491AF6-5114-424F-B906-138FEFDC5AD3}">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ar-AE" sz="2000" b="1" i="0" dirty="0"/>
            <a:t>المقاصدالخاصة</a:t>
          </a:r>
          <a:endParaRPr lang="en-US" sz="2000" dirty="0"/>
        </a:p>
      </dgm:t>
    </dgm:pt>
    <dgm:pt modelId="{0951EE02-BE4B-4448-8E8D-645C611C1A5D}" type="parTrans" cxnId="{835E3597-17D0-4EDA-90BE-4689D35EFD85}">
      <dgm:prSet/>
      <dgm:spPr/>
      <dgm:t>
        <a:bodyPr/>
        <a:lstStyle/>
        <a:p>
          <a:endParaRPr lang="en-US"/>
        </a:p>
      </dgm:t>
    </dgm:pt>
    <dgm:pt modelId="{7DE1EF8C-2711-441D-8E4C-7D4765180A41}" type="sibTrans" cxnId="{835E3597-17D0-4EDA-90BE-4689D35EFD85}">
      <dgm:prSet/>
      <dgm:spPr/>
      <dgm:t>
        <a:bodyPr/>
        <a:lstStyle/>
        <a:p>
          <a:endParaRPr lang="en-US"/>
        </a:p>
      </dgm:t>
    </dgm:pt>
    <dgm:pt modelId="{179E6CBF-EB4B-467F-B4FA-81D2AFE03D03}">
      <dgm:prSet phldrT="[Text]"/>
      <dgm:spPr/>
      <dgm:t>
        <a:bodyPr/>
        <a:lstStyle/>
        <a:p>
          <a:r>
            <a:rPr lang="ar-AE" b="1" i="0" dirty="0"/>
            <a:t>المقاصد الجزئية</a:t>
          </a:r>
          <a:endParaRPr lang="en-US" dirty="0"/>
        </a:p>
      </dgm:t>
    </dgm:pt>
    <dgm:pt modelId="{DFBA018A-0132-497A-BC80-86166B1F5286}" type="parTrans" cxnId="{A7691520-6920-41B7-B492-0D7170ADE4E5}">
      <dgm:prSet/>
      <dgm:spPr/>
      <dgm:t>
        <a:bodyPr/>
        <a:lstStyle/>
        <a:p>
          <a:endParaRPr lang="en-US"/>
        </a:p>
      </dgm:t>
    </dgm:pt>
    <dgm:pt modelId="{17ABD523-AE77-412F-9142-910409186C0A}" type="sibTrans" cxnId="{A7691520-6920-41B7-B492-0D7170ADE4E5}">
      <dgm:prSet/>
      <dgm:spPr/>
      <dgm:t>
        <a:bodyPr/>
        <a:lstStyle/>
        <a:p>
          <a:endParaRPr lang="en-US"/>
        </a:p>
      </dgm:t>
    </dgm:pt>
    <dgm:pt modelId="{1AF456E5-B08A-4B57-8BC3-96F70E73C199}" type="pres">
      <dgm:prSet presAssocID="{61D8DB0D-702A-42FB-8D3F-8205C1E9D61F}" presName="Name0" presStyleCnt="0">
        <dgm:presLayoutVars>
          <dgm:chMax val="1"/>
          <dgm:dir/>
          <dgm:animLvl val="ctr"/>
          <dgm:resizeHandles val="exact"/>
        </dgm:presLayoutVars>
      </dgm:prSet>
      <dgm:spPr/>
      <dgm:t>
        <a:bodyPr/>
        <a:lstStyle/>
        <a:p>
          <a:endParaRPr lang="en-US"/>
        </a:p>
      </dgm:t>
    </dgm:pt>
    <dgm:pt modelId="{34E09D69-8595-4D98-AFFF-5F660A8F7AB7}" type="pres">
      <dgm:prSet presAssocID="{A54D9829-C45D-4C13-9CA4-F5B11F8916E7}" presName="centerShape" presStyleLbl="node0" presStyleIdx="0" presStyleCnt="1"/>
      <dgm:spPr/>
      <dgm:t>
        <a:bodyPr/>
        <a:lstStyle/>
        <a:p>
          <a:endParaRPr lang="en-US"/>
        </a:p>
      </dgm:t>
    </dgm:pt>
    <dgm:pt modelId="{3663F4C8-AD00-43BE-808D-3FBB79942C89}" type="pres">
      <dgm:prSet presAssocID="{488CF2EE-1FD4-4C9C-A867-DF3019C215D7}" presName="node" presStyleLbl="node1" presStyleIdx="0" presStyleCnt="3">
        <dgm:presLayoutVars>
          <dgm:bulletEnabled val="1"/>
        </dgm:presLayoutVars>
      </dgm:prSet>
      <dgm:spPr/>
      <dgm:t>
        <a:bodyPr/>
        <a:lstStyle/>
        <a:p>
          <a:endParaRPr lang="en-US"/>
        </a:p>
      </dgm:t>
    </dgm:pt>
    <dgm:pt modelId="{6F35BCB4-E5B3-40B3-AD01-4A2B577747A7}" type="pres">
      <dgm:prSet presAssocID="{488CF2EE-1FD4-4C9C-A867-DF3019C215D7}" presName="dummy" presStyleCnt="0"/>
      <dgm:spPr/>
    </dgm:pt>
    <dgm:pt modelId="{6EA22821-EF9D-4D8F-9E3E-0C09C746B48A}" type="pres">
      <dgm:prSet presAssocID="{FA0D70E6-876E-4A96-B0A0-AA6E92D6D010}" presName="sibTrans" presStyleLbl="sibTrans2D1" presStyleIdx="0" presStyleCnt="3"/>
      <dgm:spPr/>
      <dgm:t>
        <a:bodyPr/>
        <a:lstStyle/>
        <a:p>
          <a:endParaRPr lang="en-US"/>
        </a:p>
      </dgm:t>
    </dgm:pt>
    <dgm:pt modelId="{39FA5F94-6A3E-42FA-8096-4725FC7C0F31}" type="pres">
      <dgm:prSet presAssocID="{2C491AF6-5114-424F-B906-138FEFDC5AD3}" presName="node" presStyleLbl="node1" presStyleIdx="1" presStyleCnt="3" custScaleX="177509" custScaleY="149029">
        <dgm:presLayoutVars>
          <dgm:bulletEnabled val="1"/>
        </dgm:presLayoutVars>
      </dgm:prSet>
      <dgm:spPr/>
      <dgm:t>
        <a:bodyPr/>
        <a:lstStyle/>
        <a:p>
          <a:endParaRPr lang="en-US"/>
        </a:p>
      </dgm:t>
    </dgm:pt>
    <dgm:pt modelId="{87290A29-B0A1-465B-A2A7-0185D90F549E}" type="pres">
      <dgm:prSet presAssocID="{2C491AF6-5114-424F-B906-138FEFDC5AD3}" presName="dummy" presStyleCnt="0"/>
      <dgm:spPr/>
    </dgm:pt>
    <dgm:pt modelId="{102CCD61-96E1-4182-A643-EC01D5A186F8}" type="pres">
      <dgm:prSet presAssocID="{7DE1EF8C-2711-441D-8E4C-7D4765180A41}" presName="sibTrans" presStyleLbl="sibTrans2D1" presStyleIdx="1" presStyleCnt="3"/>
      <dgm:spPr/>
      <dgm:t>
        <a:bodyPr/>
        <a:lstStyle/>
        <a:p>
          <a:endParaRPr lang="en-US"/>
        </a:p>
      </dgm:t>
    </dgm:pt>
    <dgm:pt modelId="{BA317C3C-BD68-4667-9869-B5BD83FA90B2}" type="pres">
      <dgm:prSet presAssocID="{179E6CBF-EB4B-467F-B4FA-81D2AFE03D03}" presName="node" presStyleLbl="node1" presStyleIdx="2" presStyleCnt="3">
        <dgm:presLayoutVars>
          <dgm:bulletEnabled val="1"/>
        </dgm:presLayoutVars>
      </dgm:prSet>
      <dgm:spPr/>
      <dgm:t>
        <a:bodyPr/>
        <a:lstStyle/>
        <a:p>
          <a:endParaRPr lang="en-US"/>
        </a:p>
      </dgm:t>
    </dgm:pt>
    <dgm:pt modelId="{6A4E01C0-678B-46AB-BD5A-555921995D9A}" type="pres">
      <dgm:prSet presAssocID="{179E6CBF-EB4B-467F-B4FA-81D2AFE03D03}" presName="dummy" presStyleCnt="0"/>
      <dgm:spPr/>
    </dgm:pt>
    <dgm:pt modelId="{F9593547-5E9A-428C-9A41-1E093B4D59DB}" type="pres">
      <dgm:prSet presAssocID="{17ABD523-AE77-412F-9142-910409186C0A}" presName="sibTrans" presStyleLbl="sibTrans2D1" presStyleIdx="2" presStyleCnt="3"/>
      <dgm:spPr/>
      <dgm:t>
        <a:bodyPr/>
        <a:lstStyle/>
        <a:p>
          <a:endParaRPr lang="en-US"/>
        </a:p>
      </dgm:t>
    </dgm:pt>
  </dgm:ptLst>
  <dgm:cxnLst>
    <dgm:cxn modelId="{417D7629-1A15-46AE-B3DC-81A5BE683B63}" type="presOf" srcId="{179E6CBF-EB4B-467F-B4FA-81D2AFE03D03}" destId="{BA317C3C-BD68-4667-9869-B5BD83FA90B2}" srcOrd="0" destOrd="0" presId="urn:microsoft.com/office/officeart/2005/8/layout/radial6"/>
    <dgm:cxn modelId="{042F2BC6-DC3C-4045-BAA0-7404C9C4EA20}" type="presOf" srcId="{488CF2EE-1FD4-4C9C-A867-DF3019C215D7}" destId="{3663F4C8-AD00-43BE-808D-3FBB79942C89}" srcOrd="0" destOrd="0" presId="urn:microsoft.com/office/officeart/2005/8/layout/radial6"/>
    <dgm:cxn modelId="{A4B5A240-8068-4900-9728-19DE9A0C2EDF}" type="presOf" srcId="{2C491AF6-5114-424F-B906-138FEFDC5AD3}" destId="{39FA5F94-6A3E-42FA-8096-4725FC7C0F31}" srcOrd="0" destOrd="0" presId="urn:microsoft.com/office/officeart/2005/8/layout/radial6"/>
    <dgm:cxn modelId="{688C68EA-54DB-428B-B4B4-351FB68B0C41}" type="presOf" srcId="{7DE1EF8C-2711-441D-8E4C-7D4765180A41}" destId="{102CCD61-96E1-4182-A643-EC01D5A186F8}" srcOrd="0" destOrd="0" presId="urn:microsoft.com/office/officeart/2005/8/layout/radial6"/>
    <dgm:cxn modelId="{11637142-3B9E-47DA-9AD7-DBC89A1BDF8D}" srcId="{A54D9829-C45D-4C13-9CA4-F5B11F8916E7}" destId="{488CF2EE-1FD4-4C9C-A867-DF3019C215D7}" srcOrd="0" destOrd="0" parTransId="{F7B95F39-6B4C-4FDD-B9D4-5476975A1DC9}" sibTransId="{FA0D70E6-876E-4A96-B0A0-AA6E92D6D010}"/>
    <dgm:cxn modelId="{7F561F96-555E-473E-BBE9-484533865599}" type="presOf" srcId="{A54D9829-C45D-4C13-9CA4-F5B11F8916E7}" destId="{34E09D69-8595-4D98-AFFF-5F660A8F7AB7}" srcOrd="0" destOrd="0" presId="urn:microsoft.com/office/officeart/2005/8/layout/radial6"/>
    <dgm:cxn modelId="{835E3597-17D0-4EDA-90BE-4689D35EFD85}" srcId="{A54D9829-C45D-4C13-9CA4-F5B11F8916E7}" destId="{2C491AF6-5114-424F-B906-138FEFDC5AD3}" srcOrd="1" destOrd="0" parTransId="{0951EE02-BE4B-4448-8E8D-645C611C1A5D}" sibTransId="{7DE1EF8C-2711-441D-8E4C-7D4765180A41}"/>
    <dgm:cxn modelId="{A7691520-6920-41B7-B492-0D7170ADE4E5}" srcId="{A54D9829-C45D-4C13-9CA4-F5B11F8916E7}" destId="{179E6CBF-EB4B-467F-B4FA-81D2AFE03D03}" srcOrd="2" destOrd="0" parTransId="{DFBA018A-0132-497A-BC80-86166B1F5286}" sibTransId="{17ABD523-AE77-412F-9142-910409186C0A}"/>
    <dgm:cxn modelId="{7453EAB6-1028-445A-82E2-FBB6563418EB}" srcId="{61D8DB0D-702A-42FB-8D3F-8205C1E9D61F}" destId="{A54D9829-C45D-4C13-9CA4-F5B11F8916E7}" srcOrd="0" destOrd="0" parTransId="{DB2B7C81-DC88-4290-9410-7A2213471FA7}" sibTransId="{BB17735E-6541-4560-A007-76C22E840458}"/>
    <dgm:cxn modelId="{5B420D51-6685-4A6B-B043-5AE315B7209C}" type="presOf" srcId="{17ABD523-AE77-412F-9142-910409186C0A}" destId="{F9593547-5E9A-428C-9A41-1E093B4D59DB}" srcOrd="0" destOrd="0" presId="urn:microsoft.com/office/officeart/2005/8/layout/radial6"/>
    <dgm:cxn modelId="{60158D87-8C21-4963-A81A-8C5BBF28E707}" type="presOf" srcId="{FA0D70E6-876E-4A96-B0A0-AA6E92D6D010}" destId="{6EA22821-EF9D-4D8F-9E3E-0C09C746B48A}" srcOrd="0" destOrd="0" presId="urn:microsoft.com/office/officeart/2005/8/layout/radial6"/>
    <dgm:cxn modelId="{EFA2CCA3-5368-44ED-A087-876AA93971E7}" type="presOf" srcId="{61D8DB0D-702A-42FB-8D3F-8205C1E9D61F}" destId="{1AF456E5-B08A-4B57-8BC3-96F70E73C199}" srcOrd="0" destOrd="0" presId="urn:microsoft.com/office/officeart/2005/8/layout/radial6"/>
    <dgm:cxn modelId="{A9F46F6B-28DC-46CC-9147-1F3386BEA587}" type="presParOf" srcId="{1AF456E5-B08A-4B57-8BC3-96F70E73C199}" destId="{34E09D69-8595-4D98-AFFF-5F660A8F7AB7}" srcOrd="0" destOrd="0" presId="urn:microsoft.com/office/officeart/2005/8/layout/radial6"/>
    <dgm:cxn modelId="{C5AE36C4-F64A-4146-9782-049D30C01FC5}" type="presParOf" srcId="{1AF456E5-B08A-4B57-8BC3-96F70E73C199}" destId="{3663F4C8-AD00-43BE-808D-3FBB79942C89}" srcOrd="1" destOrd="0" presId="urn:microsoft.com/office/officeart/2005/8/layout/radial6"/>
    <dgm:cxn modelId="{20156457-2A7C-470C-A1E1-C230B64EB434}" type="presParOf" srcId="{1AF456E5-B08A-4B57-8BC3-96F70E73C199}" destId="{6F35BCB4-E5B3-40B3-AD01-4A2B577747A7}" srcOrd="2" destOrd="0" presId="urn:microsoft.com/office/officeart/2005/8/layout/radial6"/>
    <dgm:cxn modelId="{96ECDF22-CA98-4B0B-BF8A-D26BAA5A8D35}" type="presParOf" srcId="{1AF456E5-B08A-4B57-8BC3-96F70E73C199}" destId="{6EA22821-EF9D-4D8F-9E3E-0C09C746B48A}" srcOrd="3" destOrd="0" presId="urn:microsoft.com/office/officeart/2005/8/layout/radial6"/>
    <dgm:cxn modelId="{48676EE6-62AE-4780-AC4C-5D283BB8C75B}" type="presParOf" srcId="{1AF456E5-B08A-4B57-8BC3-96F70E73C199}" destId="{39FA5F94-6A3E-42FA-8096-4725FC7C0F31}" srcOrd="4" destOrd="0" presId="urn:microsoft.com/office/officeart/2005/8/layout/radial6"/>
    <dgm:cxn modelId="{4B1157A7-A677-41AD-8AB8-F9CEFD271B5C}" type="presParOf" srcId="{1AF456E5-B08A-4B57-8BC3-96F70E73C199}" destId="{87290A29-B0A1-465B-A2A7-0185D90F549E}" srcOrd="5" destOrd="0" presId="urn:microsoft.com/office/officeart/2005/8/layout/radial6"/>
    <dgm:cxn modelId="{1117BBDD-B429-4EDD-93D3-E076F0FD1B21}" type="presParOf" srcId="{1AF456E5-B08A-4B57-8BC3-96F70E73C199}" destId="{102CCD61-96E1-4182-A643-EC01D5A186F8}" srcOrd="6" destOrd="0" presId="urn:microsoft.com/office/officeart/2005/8/layout/radial6"/>
    <dgm:cxn modelId="{D7B8E0EF-1CE3-44F9-AD65-462812AD786F}" type="presParOf" srcId="{1AF456E5-B08A-4B57-8BC3-96F70E73C199}" destId="{BA317C3C-BD68-4667-9869-B5BD83FA90B2}" srcOrd="7" destOrd="0" presId="urn:microsoft.com/office/officeart/2005/8/layout/radial6"/>
    <dgm:cxn modelId="{3D279424-0F85-4BC4-B3F6-CB0E41C3A85A}" type="presParOf" srcId="{1AF456E5-B08A-4B57-8BC3-96F70E73C199}" destId="{6A4E01C0-678B-46AB-BD5A-555921995D9A}" srcOrd="8" destOrd="0" presId="urn:microsoft.com/office/officeart/2005/8/layout/radial6"/>
    <dgm:cxn modelId="{21DCA65F-CBAB-463E-A3D2-26EBE3AE9441}" type="presParOf" srcId="{1AF456E5-B08A-4B57-8BC3-96F70E73C199}" destId="{F9593547-5E9A-428C-9A41-1E093B4D59DB}"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93547-5E9A-428C-9A41-1E093B4D59DB}">
      <dsp:nvSpPr>
        <dsp:cNvPr id="0" name=""/>
        <dsp:cNvSpPr/>
      </dsp:nvSpPr>
      <dsp:spPr>
        <a:xfrm>
          <a:off x="1769766" y="563788"/>
          <a:ext cx="3763394" cy="3763394"/>
        </a:xfrm>
        <a:prstGeom prst="blockArc">
          <a:avLst>
            <a:gd name="adj1" fmla="val 9000000"/>
            <a:gd name="adj2" fmla="val 162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2CCD61-96E1-4182-A643-EC01D5A186F8}">
      <dsp:nvSpPr>
        <dsp:cNvPr id="0" name=""/>
        <dsp:cNvSpPr/>
      </dsp:nvSpPr>
      <dsp:spPr>
        <a:xfrm>
          <a:off x="1769766" y="563788"/>
          <a:ext cx="3763394" cy="3763394"/>
        </a:xfrm>
        <a:prstGeom prst="blockArc">
          <a:avLst>
            <a:gd name="adj1" fmla="val 1800000"/>
            <a:gd name="adj2" fmla="val 90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A22821-EF9D-4D8F-9E3E-0C09C746B48A}">
      <dsp:nvSpPr>
        <dsp:cNvPr id="0" name=""/>
        <dsp:cNvSpPr/>
      </dsp:nvSpPr>
      <dsp:spPr>
        <a:xfrm>
          <a:off x="1769766" y="563788"/>
          <a:ext cx="3763394" cy="3763394"/>
        </a:xfrm>
        <a:prstGeom prst="blockArc">
          <a:avLst>
            <a:gd name="adj1" fmla="val 16200000"/>
            <a:gd name="adj2" fmla="val 18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E09D69-8595-4D98-AFFF-5F660A8F7AB7}">
      <dsp:nvSpPr>
        <dsp:cNvPr id="0" name=""/>
        <dsp:cNvSpPr/>
      </dsp:nvSpPr>
      <dsp:spPr>
        <a:xfrm>
          <a:off x="2786177" y="1580199"/>
          <a:ext cx="1730573" cy="173057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ar-AE" sz="3500" b="1" i="0" kern="1200" dirty="0"/>
            <a:t>أنواع</a:t>
          </a:r>
          <a:r>
            <a:rPr lang="en-US" sz="3500" b="1" i="0" kern="1200" dirty="0"/>
            <a:t> </a:t>
          </a:r>
          <a:r>
            <a:rPr lang="ar-AE" sz="3500" b="1" i="0" kern="1200" dirty="0"/>
            <a:t>المقاصد</a:t>
          </a:r>
          <a:endParaRPr lang="en-US" sz="3500" kern="1200" dirty="0"/>
        </a:p>
      </dsp:txBody>
      <dsp:txXfrm>
        <a:off x="3039614" y="1833636"/>
        <a:ext cx="1223699" cy="1223699"/>
      </dsp:txXfrm>
    </dsp:sp>
    <dsp:sp modelId="{3663F4C8-AD00-43BE-808D-3FBB79942C89}">
      <dsp:nvSpPr>
        <dsp:cNvPr id="0" name=""/>
        <dsp:cNvSpPr/>
      </dsp:nvSpPr>
      <dsp:spPr>
        <a:xfrm>
          <a:off x="3045763" y="1698"/>
          <a:ext cx="1211401" cy="12114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AE" sz="2400" b="1" i="0" kern="1200" dirty="0"/>
            <a:t>المقاصد العامة</a:t>
          </a:r>
          <a:endParaRPr lang="en-US" sz="2400" kern="1200" dirty="0"/>
        </a:p>
      </dsp:txBody>
      <dsp:txXfrm>
        <a:off x="3223169" y="179104"/>
        <a:ext cx="856589" cy="856589"/>
      </dsp:txXfrm>
    </dsp:sp>
    <dsp:sp modelId="{39FA5F94-6A3E-42FA-8096-4725FC7C0F31}">
      <dsp:nvSpPr>
        <dsp:cNvPr id="0" name=""/>
        <dsp:cNvSpPr/>
      </dsp:nvSpPr>
      <dsp:spPr>
        <a:xfrm>
          <a:off x="4168120" y="2461859"/>
          <a:ext cx="2150346" cy="1805339"/>
        </a:xfrm>
        <a:prstGeom prst="ellipse">
          <a:avLst/>
        </a:prstGeom>
        <a:gradFill rotWithShape="1">
          <a:gsLst>
            <a:gs pos="0">
              <a:schemeClr val="accent4">
                <a:tint val="92000"/>
                <a:satMod val="170000"/>
              </a:schemeClr>
            </a:gs>
            <a:gs pos="15000">
              <a:schemeClr val="accent4">
                <a:tint val="92000"/>
                <a:shade val="99000"/>
                <a:satMod val="170000"/>
              </a:schemeClr>
            </a:gs>
            <a:gs pos="62000">
              <a:schemeClr val="accent4">
                <a:tint val="96000"/>
                <a:shade val="80000"/>
                <a:satMod val="170000"/>
              </a:schemeClr>
            </a:gs>
            <a:gs pos="97000">
              <a:schemeClr val="accent4">
                <a:tint val="98000"/>
                <a:shade val="63000"/>
                <a:satMod val="170000"/>
              </a:schemeClr>
            </a:gs>
            <a:gs pos="100000">
              <a:schemeClr val="accent4">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4"/>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AE" sz="2000" b="1" i="0" kern="1200" dirty="0"/>
            <a:t>المقاصدالخاصة</a:t>
          </a:r>
          <a:endParaRPr lang="en-US" sz="2000" kern="1200" dirty="0"/>
        </a:p>
      </dsp:txBody>
      <dsp:txXfrm>
        <a:off x="4483031" y="2726245"/>
        <a:ext cx="1520524" cy="1276567"/>
      </dsp:txXfrm>
    </dsp:sp>
    <dsp:sp modelId="{BA317C3C-BD68-4667-9869-B5BD83FA90B2}">
      <dsp:nvSpPr>
        <dsp:cNvPr id="0" name=""/>
        <dsp:cNvSpPr/>
      </dsp:nvSpPr>
      <dsp:spPr>
        <a:xfrm>
          <a:off x="1453933" y="2758828"/>
          <a:ext cx="1211401" cy="12114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AE" sz="2400" b="1" i="0" kern="1200" dirty="0"/>
            <a:t>المقاصد الجزئية</a:t>
          </a:r>
          <a:endParaRPr lang="en-US" sz="2400" kern="1200" dirty="0"/>
        </a:p>
      </dsp:txBody>
      <dsp:txXfrm>
        <a:off x="1631339" y="2936234"/>
        <a:ext cx="856589" cy="85658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092400-67DF-431B-BE77-0B9F4667387C}" type="datetimeFigureOut">
              <a:rPr lang="en-US" smtClean="0"/>
              <a:t>8/8/2020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ED2A8F-A01A-4695-81B4-8CD55BC452B5}" type="slidenum">
              <a:rPr lang="en-US" smtClean="0"/>
              <a:t>‹#›</a:t>
            </a:fld>
            <a:endParaRPr lang="en-US"/>
          </a:p>
        </p:txBody>
      </p:sp>
    </p:spTree>
    <p:extLst>
      <p:ext uri="{BB962C8B-B14F-4D97-AF65-F5344CB8AC3E}">
        <p14:creationId xmlns:p14="http://schemas.microsoft.com/office/powerpoint/2010/main" val="344868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ED2A8F-A01A-4695-81B4-8CD55BC452B5}" type="slidenum">
              <a:rPr lang="en-US" smtClean="0"/>
              <a:t>1</a:t>
            </a:fld>
            <a:endParaRPr lang="en-US"/>
          </a:p>
        </p:txBody>
      </p:sp>
    </p:spTree>
    <p:extLst>
      <p:ext uri="{BB962C8B-B14F-4D97-AF65-F5344CB8AC3E}">
        <p14:creationId xmlns:p14="http://schemas.microsoft.com/office/powerpoint/2010/main" val="1747874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ED2A8F-A01A-4695-81B4-8CD55BC452B5}" type="slidenum">
              <a:rPr lang="en-US" smtClean="0"/>
              <a:t>3</a:t>
            </a:fld>
            <a:endParaRPr lang="en-US"/>
          </a:p>
        </p:txBody>
      </p:sp>
    </p:spTree>
    <p:extLst>
      <p:ext uri="{BB962C8B-B14F-4D97-AF65-F5344CB8AC3E}">
        <p14:creationId xmlns:p14="http://schemas.microsoft.com/office/powerpoint/2010/main" val="159548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ED2A8F-A01A-4695-81B4-8CD55BC452B5}" type="slidenum">
              <a:rPr lang="en-US" smtClean="0"/>
              <a:t>10</a:t>
            </a:fld>
            <a:endParaRPr lang="en-US"/>
          </a:p>
        </p:txBody>
      </p:sp>
    </p:spTree>
    <p:extLst>
      <p:ext uri="{BB962C8B-B14F-4D97-AF65-F5344CB8AC3E}">
        <p14:creationId xmlns:p14="http://schemas.microsoft.com/office/powerpoint/2010/main" val="406878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61D31B8-0491-41A3-A6C0-12A01EFA5E47}" type="datetime1">
              <a:rPr lang="en-US" smtClean="0"/>
              <a:t>8/8/2020</a:t>
            </a:fld>
            <a:endParaRPr lang="en-US"/>
          </a:p>
        </p:txBody>
      </p:sp>
      <p:sp>
        <p:nvSpPr>
          <p:cNvPr id="20" name="Footer Placeholder 19"/>
          <p:cNvSpPr>
            <a:spLocks noGrp="1"/>
          </p:cNvSpPr>
          <p:nvPr>
            <p:ph type="ftr" sz="quarter" idx="11"/>
          </p:nvPr>
        </p:nvSpPr>
        <p:spPr/>
        <p:txBody>
          <a:bodyPr/>
          <a:lstStyle>
            <a:extLst/>
          </a:lstStyle>
          <a:p>
            <a:r>
              <a:rPr lang="en-US" smtClean="0"/>
              <a:t>a.rehman@uettaxila.edu.pk</a:t>
            </a:r>
            <a:endParaRPr lang="en-US"/>
          </a:p>
        </p:txBody>
      </p:sp>
      <p:sp>
        <p:nvSpPr>
          <p:cNvPr id="10" name="Slide Number Placeholder 9"/>
          <p:cNvSpPr>
            <a:spLocks noGrp="1"/>
          </p:cNvSpPr>
          <p:nvPr>
            <p:ph type="sldNum" sz="quarter" idx="12"/>
          </p:nvPr>
        </p:nvSpPr>
        <p:spPr/>
        <p:txBody>
          <a:bodyPr/>
          <a:lstStyle>
            <a:extLst/>
          </a:lstStyle>
          <a:p>
            <a:fld id="{7FF297F6-251E-4B8E-8922-1B70AA1C16C1}"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98995A-88DF-4743-92B3-EE5E5A5DDDFC}" type="datetime1">
              <a:rPr lang="en-US" smtClean="0"/>
              <a:t>8/8/2020</a:t>
            </a:fld>
            <a:endParaRPr lang="en-US"/>
          </a:p>
        </p:txBody>
      </p:sp>
      <p:sp>
        <p:nvSpPr>
          <p:cNvPr id="5" name="Footer Placeholder 4"/>
          <p:cNvSpPr>
            <a:spLocks noGrp="1"/>
          </p:cNvSpPr>
          <p:nvPr>
            <p:ph type="ftr" sz="quarter" idx="11"/>
          </p:nvPr>
        </p:nvSpPr>
        <p:spPr/>
        <p:txBody>
          <a:bodyPr/>
          <a:lstStyle>
            <a:extLst/>
          </a:lstStyle>
          <a:p>
            <a:r>
              <a:rPr lang="en-US" smtClean="0"/>
              <a:t>a.rehman@uettaxila.edu.pk</a:t>
            </a:r>
            <a:endParaRPr lang="en-US"/>
          </a:p>
        </p:txBody>
      </p:sp>
      <p:sp>
        <p:nvSpPr>
          <p:cNvPr id="6" name="Slide Number Placeholder 5"/>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D3003C-6EFC-44F4-8876-422787A9567B}" type="datetime1">
              <a:rPr lang="en-US" smtClean="0"/>
              <a:t>8/8/2020</a:t>
            </a:fld>
            <a:endParaRPr lang="en-US"/>
          </a:p>
        </p:txBody>
      </p:sp>
      <p:sp>
        <p:nvSpPr>
          <p:cNvPr id="5" name="Footer Placeholder 4"/>
          <p:cNvSpPr>
            <a:spLocks noGrp="1"/>
          </p:cNvSpPr>
          <p:nvPr>
            <p:ph type="ftr" sz="quarter" idx="11"/>
          </p:nvPr>
        </p:nvSpPr>
        <p:spPr/>
        <p:txBody>
          <a:bodyPr/>
          <a:lstStyle>
            <a:extLst/>
          </a:lstStyle>
          <a:p>
            <a:r>
              <a:rPr lang="en-US" smtClean="0"/>
              <a:t>a.rehman@uettaxila.edu.pk</a:t>
            </a:r>
            <a:endParaRPr lang="en-US"/>
          </a:p>
        </p:txBody>
      </p:sp>
      <p:sp>
        <p:nvSpPr>
          <p:cNvPr id="6" name="Slide Number Placeholder 5"/>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F0875B-2881-4059-9943-1D6FF09EA9C3}" type="datetime1">
              <a:rPr lang="en-US" smtClean="0"/>
              <a:t>8/8/2020</a:t>
            </a:fld>
            <a:endParaRPr lang="en-US"/>
          </a:p>
        </p:txBody>
      </p:sp>
      <p:sp>
        <p:nvSpPr>
          <p:cNvPr id="5" name="Footer Placeholder 4"/>
          <p:cNvSpPr>
            <a:spLocks noGrp="1"/>
          </p:cNvSpPr>
          <p:nvPr>
            <p:ph type="ftr" sz="quarter" idx="11"/>
          </p:nvPr>
        </p:nvSpPr>
        <p:spPr/>
        <p:txBody>
          <a:bodyPr/>
          <a:lstStyle>
            <a:extLst/>
          </a:lstStyle>
          <a:p>
            <a:r>
              <a:rPr lang="en-US" smtClean="0"/>
              <a:t>a.rehman@uettaxila.edu.pk</a:t>
            </a:r>
            <a:endParaRPr lang="en-US"/>
          </a:p>
        </p:txBody>
      </p:sp>
      <p:sp>
        <p:nvSpPr>
          <p:cNvPr id="6" name="Slide Number Placeholder 5"/>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D82113C-0C0F-4EC7-9216-F8609C5B311C}" type="datetime1">
              <a:rPr lang="en-US" smtClean="0"/>
              <a:t>8/8/2020</a:t>
            </a:fld>
            <a:endParaRPr lang="en-US"/>
          </a:p>
        </p:txBody>
      </p:sp>
      <p:sp>
        <p:nvSpPr>
          <p:cNvPr id="5" name="Footer Placeholder 4"/>
          <p:cNvSpPr>
            <a:spLocks noGrp="1"/>
          </p:cNvSpPr>
          <p:nvPr>
            <p:ph type="ftr" sz="quarter" idx="11"/>
          </p:nvPr>
        </p:nvSpPr>
        <p:spPr/>
        <p:txBody>
          <a:bodyPr/>
          <a:lstStyle>
            <a:extLst/>
          </a:lstStyle>
          <a:p>
            <a:r>
              <a:rPr lang="en-US" smtClean="0"/>
              <a:t>a.rehman@uettaxila.edu.pk</a:t>
            </a:r>
            <a:endParaRPr lang="en-US"/>
          </a:p>
        </p:txBody>
      </p:sp>
      <p:sp>
        <p:nvSpPr>
          <p:cNvPr id="6" name="Slide Number Placeholder 5"/>
          <p:cNvSpPr>
            <a:spLocks noGrp="1"/>
          </p:cNvSpPr>
          <p:nvPr>
            <p:ph type="sldNum" sz="quarter" idx="12"/>
          </p:nvPr>
        </p:nvSpPr>
        <p:spPr/>
        <p:txBody>
          <a:bodyPr/>
          <a:lstStyle>
            <a:extLst/>
          </a:lstStyle>
          <a:p>
            <a:fld id="{7FF297F6-251E-4B8E-8922-1B70AA1C16C1}"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970D2-A5FB-426A-A94A-0C1C7520303F}" type="datetime1">
              <a:rPr lang="en-US" smtClean="0"/>
              <a:t>8/8/2020</a:t>
            </a:fld>
            <a:endParaRPr lang="en-US"/>
          </a:p>
        </p:txBody>
      </p:sp>
      <p:sp>
        <p:nvSpPr>
          <p:cNvPr id="6" name="Footer Placeholder 5"/>
          <p:cNvSpPr>
            <a:spLocks noGrp="1"/>
          </p:cNvSpPr>
          <p:nvPr>
            <p:ph type="ftr" sz="quarter" idx="11"/>
          </p:nvPr>
        </p:nvSpPr>
        <p:spPr/>
        <p:txBody>
          <a:bodyPr/>
          <a:lstStyle>
            <a:extLst/>
          </a:lstStyle>
          <a:p>
            <a:r>
              <a:rPr lang="en-US" smtClean="0"/>
              <a:t>a.rehman@uettaxila.edu.pk</a:t>
            </a:r>
            <a:endParaRPr lang="en-US"/>
          </a:p>
        </p:txBody>
      </p:sp>
      <p:sp>
        <p:nvSpPr>
          <p:cNvPr id="7" name="Slide Number Placeholder 6"/>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65172D9-CA34-4D0A-BE58-7324ED6F9ABA}" type="datetime1">
              <a:rPr lang="en-US" smtClean="0"/>
              <a:t>8/8/2020</a:t>
            </a:fld>
            <a:endParaRPr lang="en-US"/>
          </a:p>
        </p:txBody>
      </p:sp>
      <p:sp>
        <p:nvSpPr>
          <p:cNvPr id="8" name="Footer Placeholder 7"/>
          <p:cNvSpPr>
            <a:spLocks noGrp="1"/>
          </p:cNvSpPr>
          <p:nvPr>
            <p:ph type="ftr" sz="quarter" idx="11"/>
          </p:nvPr>
        </p:nvSpPr>
        <p:spPr/>
        <p:txBody>
          <a:bodyPr/>
          <a:lstStyle>
            <a:extLst/>
          </a:lstStyle>
          <a:p>
            <a:r>
              <a:rPr lang="en-US" smtClean="0"/>
              <a:t>a.rehman@uettaxila.edu.pk</a:t>
            </a:r>
            <a:endParaRPr lang="en-US"/>
          </a:p>
        </p:txBody>
      </p:sp>
      <p:sp>
        <p:nvSpPr>
          <p:cNvPr id="9" name="Slide Number Placeholder 8"/>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832AE43-3C11-46FE-9CD0-40954CF032DC}" type="datetime1">
              <a:rPr lang="en-US" smtClean="0"/>
              <a:t>8/8/2020</a:t>
            </a:fld>
            <a:endParaRPr lang="en-US"/>
          </a:p>
        </p:txBody>
      </p:sp>
      <p:sp>
        <p:nvSpPr>
          <p:cNvPr id="4" name="Footer Placeholder 3"/>
          <p:cNvSpPr>
            <a:spLocks noGrp="1"/>
          </p:cNvSpPr>
          <p:nvPr>
            <p:ph type="ftr" sz="quarter" idx="11"/>
          </p:nvPr>
        </p:nvSpPr>
        <p:spPr/>
        <p:txBody>
          <a:bodyPr/>
          <a:lstStyle>
            <a:extLst/>
          </a:lstStyle>
          <a:p>
            <a:r>
              <a:rPr lang="en-US" smtClean="0"/>
              <a:t>a.rehman@uettaxila.edu.pk</a:t>
            </a:r>
            <a:endParaRPr lang="en-US"/>
          </a:p>
        </p:txBody>
      </p:sp>
      <p:sp>
        <p:nvSpPr>
          <p:cNvPr id="5" name="Slide Number Placeholder 4"/>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549DED9-97D4-45AB-9B08-4A89ED94F65D}" type="datetime1">
              <a:rPr lang="en-US" smtClean="0"/>
              <a:t>8/8/2020</a:t>
            </a:fld>
            <a:endParaRPr lang="en-US"/>
          </a:p>
        </p:txBody>
      </p:sp>
      <p:sp>
        <p:nvSpPr>
          <p:cNvPr id="3" name="Footer Placeholder 2"/>
          <p:cNvSpPr>
            <a:spLocks noGrp="1"/>
          </p:cNvSpPr>
          <p:nvPr>
            <p:ph type="ftr" sz="quarter" idx="11"/>
          </p:nvPr>
        </p:nvSpPr>
        <p:spPr/>
        <p:txBody>
          <a:bodyPr/>
          <a:lstStyle>
            <a:extLst/>
          </a:lstStyle>
          <a:p>
            <a:r>
              <a:rPr lang="en-US" smtClean="0"/>
              <a:t>a.rehman@uettaxila.edu.pk</a:t>
            </a:r>
            <a:endParaRPr lang="en-US"/>
          </a:p>
        </p:txBody>
      </p:sp>
      <p:sp>
        <p:nvSpPr>
          <p:cNvPr id="4" name="Slide Number Placeholder 3"/>
          <p:cNvSpPr>
            <a:spLocks noGrp="1"/>
          </p:cNvSpPr>
          <p:nvPr>
            <p:ph type="sldNum" sz="quarter" idx="12"/>
          </p:nvPr>
        </p:nvSpPr>
        <p:spPr/>
        <p:txBody>
          <a:bodyPr/>
          <a:lstStyle>
            <a:extLst/>
          </a:lstStyle>
          <a:p>
            <a:fld id="{7FF297F6-251E-4B8E-8922-1B70AA1C16C1}"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A41508-C105-4DD6-892F-2D5593E3FC09}" type="datetime1">
              <a:rPr lang="en-US" smtClean="0"/>
              <a:t>8/8/2020</a:t>
            </a:fld>
            <a:endParaRPr lang="en-US"/>
          </a:p>
        </p:txBody>
      </p:sp>
      <p:sp>
        <p:nvSpPr>
          <p:cNvPr id="6" name="Footer Placeholder 5"/>
          <p:cNvSpPr>
            <a:spLocks noGrp="1"/>
          </p:cNvSpPr>
          <p:nvPr>
            <p:ph type="ftr" sz="quarter" idx="11"/>
          </p:nvPr>
        </p:nvSpPr>
        <p:spPr/>
        <p:txBody>
          <a:bodyPr/>
          <a:lstStyle>
            <a:extLst/>
          </a:lstStyle>
          <a:p>
            <a:r>
              <a:rPr lang="en-US" smtClean="0"/>
              <a:t>a.rehman@uettaxila.edu.pk</a:t>
            </a:r>
            <a:endParaRPr lang="en-US"/>
          </a:p>
        </p:txBody>
      </p:sp>
      <p:sp>
        <p:nvSpPr>
          <p:cNvPr id="7" name="Slide Number Placeholder 6"/>
          <p:cNvSpPr>
            <a:spLocks noGrp="1"/>
          </p:cNvSpPr>
          <p:nvPr>
            <p:ph type="sldNum" sz="quarter" idx="12"/>
          </p:nvPr>
        </p:nvSpPr>
        <p:spPr/>
        <p:txBody>
          <a:bodyPr/>
          <a:lstStyle>
            <a:extLst/>
          </a:lstStyle>
          <a:p>
            <a:fld id="{7FF297F6-251E-4B8E-8922-1B70AA1C16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CEC8109-6752-4545-A905-602FFCEC5B9D}" type="datetime1">
              <a:rPr lang="en-US" smtClean="0"/>
              <a:t>8/8/2020</a:t>
            </a:fld>
            <a:endParaRPr lang="en-US"/>
          </a:p>
        </p:txBody>
      </p:sp>
      <p:sp>
        <p:nvSpPr>
          <p:cNvPr id="6" name="Footer Placeholder 5"/>
          <p:cNvSpPr>
            <a:spLocks noGrp="1"/>
          </p:cNvSpPr>
          <p:nvPr>
            <p:ph type="ftr" sz="quarter" idx="11"/>
          </p:nvPr>
        </p:nvSpPr>
        <p:spPr/>
        <p:txBody>
          <a:bodyPr/>
          <a:lstStyle>
            <a:extLst/>
          </a:lstStyle>
          <a:p>
            <a:r>
              <a:rPr lang="en-US" smtClean="0"/>
              <a:t>a.rehman@uettaxila.edu.pk</a:t>
            </a:r>
            <a:endParaRPr lang="en-US"/>
          </a:p>
        </p:txBody>
      </p:sp>
      <p:sp>
        <p:nvSpPr>
          <p:cNvPr id="7" name="Slide Number Placeholder 6"/>
          <p:cNvSpPr>
            <a:spLocks noGrp="1"/>
          </p:cNvSpPr>
          <p:nvPr>
            <p:ph type="sldNum" sz="quarter" idx="12"/>
          </p:nvPr>
        </p:nvSpPr>
        <p:spPr/>
        <p:txBody>
          <a:bodyPr/>
          <a:lstStyle>
            <a:extLst/>
          </a:lstStyle>
          <a:p>
            <a:fld id="{7FF297F6-251E-4B8E-8922-1B70AA1C16C1}"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1825A29-D4CB-4C59-A232-F0EDDF0329C8}" type="datetime1">
              <a:rPr lang="en-US" smtClean="0"/>
              <a:t>8/8/2020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a.rehman@uettaxila.edu.pk</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FF297F6-251E-4B8E-8922-1B70AA1C16C1}"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926" y="1178257"/>
            <a:ext cx="7620000" cy="917682"/>
          </a:xfrm>
        </p:spPr>
        <p:txBody>
          <a:bodyPr/>
          <a:lstStyle/>
          <a:p>
            <a:r>
              <a:rPr lang="en-US" dirty="0" smtClean="0"/>
              <a:t>Five Objectives </a:t>
            </a:r>
            <a:r>
              <a:rPr lang="en-US" dirty="0" smtClean="0"/>
              <a:t>of Fatwa</a:t>
            </a:r>
            <a:endParaRPr lang="en-US" dirty="0"/>
          </a:p>
        </p:txBody>
      </p:sp>
      <p:sp>
        <p:nvSpPr>
          <p:cNvPr id="3" name="Subtitle 2"/>
          <p:cNvSpPr>
            <a:spLocks noGrp="1"/>
          </p:cNvSpPr>
          <p:nvPr>
            <p:ph type="subTitle" idx="1"/>
          </p:nvPr>
        </p:nvSpPr>
        <p:spPr>
          <a:xfrm>
            <a:off x="1066800" y="2514600"/>
            <a:ext cx="8001000" cy="3331536"/>
          </a:xfrm>
        </p:spPr>
        <p:txBody>
          <a:bodyPr>
            <a:normAutofit fontScale="55000" lnSpcReduction="20000"/>
          </a:bodyPr>
          <a:lstStyle/>
          <a:p>
            <a:r>
              <a:rPr lang="en-US" sz="5100" b="1" dirty="0">
                <a:solidFill>
                  <a:srgbClr val="0000CC"/>
                </a:solidFill>
              </a:rPr>
              <a:t>Dr. Syed Muhammad Abdul </a:t>
            </a:r>
            <a:r>
              <a:rPr lang="en-US" sz="5100" b="1" dirty="0" err="1">
                <a:solidFill>
                  <a:srgbClr val="0000CC"/>
                </a:solidFill>
              </a:rPr>
              <a:t>Rehman</a:t>
            </a:r>
            <a:r>
              <a:rPr lang="en-US" sz="5100" b="1" dirty="0">
                <a:solidFill>
                  <a:srgbClr val="0000CC"/>
                </a:solidFill>
              </a:rPr>
              <a:t> Shah</a:t>
            </a:r>
          </a:p>
          <a:p>
            <a:r>
              <a:rPr lang="en-US" sz="2900" b="1" dirty="0" err="1"/>
              <a:t>Ashada</a:t>
            </a:r>
            <a:r>
              <a:rPr lang="en-US" sz="2900" b="1" dirty="0"/>
              <a:t> </a:t>
            </a:r>
            <a:r>
              <a:rPr lang="en-US" sz="2900" b="1" dirty="0" err="1"/>
              <a:t>tul</a:t>
            </a:r>
            <a:r>
              <a:rPr lang="en-US" sz="2900" b="1" dirty="0"/>
              <a:t> </a:t>
            </a:r>
            <a:r>
              <a:rPr lang="en-US" sz="2900" b="1" dirty="0" err="1"/>
              <a:t>Aalimiya</a:t>
            </a:r>
            <a:r>
              <a:rPr lang="en-US" sz="2900" b="1" dirty="0"/>
              <a:t> (DMG </a:t>
            </a:r>
            <a:r>
              <a:rPr lang="en-US" sz="2900" b="1" dirty="0" err="1"/>
              <a:t>Bhera</a:t>
            </a:r>
            <a:r>
              <a:rPr lang="en-US" sz="2900" b="1" dirty="0"/>
              <a:t> </a:t>
            </a:r>
            <a:r>
              <a:rPr lang="en-US" sz="2900" b="1" dirty="0" smtClean="0"/>
              <a:t>Sharif, Sargodha)</a:t>
            </a:r>
            <a:endParaRPr lang="en-US" sz="2900" b="1" dirty="0"/>
          </a:p>
          <a:p>
            <a:r>
              <a:rPr lang="en-US" sz="2900" b="1" dirty="0" err="1"/>
              <a:t>M.Sc</a:t>
            </a:r>
            <a:r>
              <a:rPr lang="en-US" sz="2900" b="1" dirty="0"/>
              <a:t> Economics (Quaid-i-</a:t>
            </a:r>
            <a:r>
              <a:rPr lang="en-US" sz="2900" b="1" dirty="0" err="1"/>
              <a:t>Azam</a:t>
            </a:r>
            <a:r>
              <a:rPr lang="en-US" sz="2900" b="1" dirty="0"/>
              <a:t> </a:t>
            </a:r>
            <a:r>
              <a:rPr lang="en-US" sz="2900" b="1" dirty="0" smtClean="0"/>
              <a:t>University Islamabad)</a:t>
            </a:r>
            <a:endParaRPr lang="en-US" sz="2900" b="1" dirty="0"/>
          </a:p>
          <a:p>
            <a:r>
              <a:rPr lang="en-US" sz="2900" b="1" dirty="0"/>
              <a:t>MS in Islamic Banking and Finance </a:t>
            </a:r>
            <a:r>
              <a:rPr lang="en-US" sz="2900" b="1" dirty="0" smtClean="0"/>
              <a:t>(International Islamic University Islamabad)</a:t>
            </a:r>
            <a:endParaRPr lang="en-US" sz="2900" b="1" dirty="0"/>
          </a:p>
          <a:p>
            <a:r>
              <a:rPr lang="en-US" sz="2900" b="1" dirty="0" err="1"/>
              <a:t>Ph.D</a:t>
            </a:r>
            <a:r>
              <a:rPr lang="en-US" sz="2900" b="1" dirty="0"/>
              <a:t> in Islamic Banking &amp; Finance </a:t>
            </a:r>
            <a:r>
              <a:rPr lang="en-US" sz="2900" b="1" dirty="0"/>
              <a:t>(International Islamic University Islamabad)</a:t>
            </a:r>
            <a:endParaRPr lang="en-US" sz="2900" b="1" dirty="0"/>
          </a:p>
          <a:p>
            <a:r>
              <a:rPr lang="en-US" sz="2900" b="1" dirty="0" smtClean="0"/>
              <a:t>Diploma in </a:t>
            </a:r>
            <a:r>
              <a:rPr lang="en-US" sz="2900" b="1" dirty="0" err="1" smtClean="0"/>
              <a:t>Dawah</a:t>
            </a:r>
            <a:r>
              <a:rPr lang="en-US" sz="2900" b="1" dirty="0" smtClean="0"/>
              <a:t> </a:t>
            </a:r>
            <a:r>
              <a:rPr lang="en-US" sz="2900" b="1" dirty="0" err="1" smtClean="0"/>
              <a:t>wal</a:t>
            </a:r>
            <a:r>
              <a:rPr lang="en-US" sz="2900" b="1" dirty="0" smtClean="0"/>
              <a:t> </a:t>
            </a:r>
            <a:r>
              <a:rPr lang="en-US" sz="2900" b="1" dirty="0" err="1" smtClean="0"/>
              <a:t>Irshad</a:t>
            </a:r>
            <a:r>
              <a:rPr lang="en-US" sz="2900" b="1" dirty="0" smtClean="0"/>
              <a:t> (Al </a:t>
            </a:r>
            <a:r>
              <a:rPr lang="en-US" sz="2900" b="1" dirty="0" err="1"/>
              <a:t>Azhar</a:t>
            </a:r>
            <a:r>
              <a:rPr lang="en-US" sz="2900" b="1" dirty="0"/>
              <a:t> University Cairo, Egypt)</a:t>
            </a:r>
          </a:p>
          <a:p>
            <a:endParaRPr lang="en-US" sz="3200" b="1" dirty="0"/>
          </a:p>
          <a:p>
            <a:r>
              <a:rPr lang="en-US" sz="4200" b="1" dirty="0">
                <a:solidFill>
                  <a:srgbClr val="0000CC"/>
                </a:solidFill>
              </a:rPr>
              <a:t>Faculty: </a:t>
            </a:r>
          </a:p>
          <a:p>
            <a:r>
              <a:rPr lang="en-US" sz="4200" b="1" dirty="0" smtClean="0">
                <a:solidFill>
                  <a:srgbClr val="0000CC"/>
                </a:solidFill>
              </a:rPr>
              <a:t>Assistant Professor,  University of Engineering &amp; Technology </a:t>
            </a:r>
            <a:r>
              <a:rPr lang="en-US" sz="4200" b="1" dirty="0" err="1" smtClean="0">
                <a:solidFill>
                  <a:srgbClr val="0000CC"/>
                </a:solidFill>
              </a:rPr>
              <a:t>Taxila</a:t>
            </a:r>
            <a:r>
              <a:rPr lang="en-US" sz="4200" b="1" dirty="0" smtClean="0">
                <a:solidFill>
                  <a:srgbClr val="0000CC"/>
                </a:solidFill>
              </a:rPr>
              <a:t>, Pakistan</a:t>
            </a:r>
            <a:endParaRPr lang="en-US" sz="4200" b="1" dirty="0" smtClean="0">
              <a:solidFill>
                <a:srgbClr val="0000CC"/>
              </a:solidFill>
            </a:endParaRPr>
          </a:p>
          <a:p>
            <a:r>
              <a:rPr lang="en-US" sz="3200" b="1" dirty="0">
                <a:solidFill>
                  <a:srgbClr val="0000CC"/>
                </a:solidFill>
              </a:rPr>
              <a:t>Google Scholar </a:t>
            </a:r>
            <a:r>
              <a:rPr lang="en-US" sz="3200" b="1" dirty="0" smtClean="0">
                <a:solidFill>
                  <a:srgbClr val="0000CC"/>
                </a:solidFill>
              </a:rPr>
              <a:t>Profile: </a:t>
            </a:r>
            <a:r>
              <a:rPr lang="en-US" sz="2300" b="1" dirty="0" smtClean="0">
                <a:solidFill>
                  <a:srgbClr val="0000CC"/>
                </a:solidFill>
              </a:rPr>
              <a:t>https</a:t>
            </a:r>
            <a:r>
              <a:rPr lang="en-US" sz="2300" b="1" dirty="0">
                <a:solidFill>
                  <a:srgbClr val="0000CC"/>
                </a:solidFill>
              </a:rPr>
              <a:t>://scholar.google.com/citations?user=z_p0piYAAAAJ&amp;hl=en</a:t>
            </a:r>
          </a:p>
          <a:p>
            <a:endParaRPr lang="en-US" sz="3200" b="1" dirty="0" smtClean="0">
              <a:solidFill>
                <a:srgbClr val="0000CC"/>
              </a:solidFill>
            </a:endParaRPr>
          </a:p>
          <a:p>
            <a:endParaRPr lang="en-US" dirty="0"/>
          </a:p>
        </p:txBody>
      </p:sp>
      <p:sp>
        <p:nvSpPr>
          <p:cNvPr id="4" name="Rectangle 3"/>
          <p:cNvSpPr/>
          <p:nvPr/>
        </p:nvSpPr>
        <p:spPr>
          <a:xfrm>
            <a:off x="1216926" y="263857"/>
            <a:ext cx="7543800" cy="914400"/>
          </a:xfrm>
          <a:prstGeom prst="rect">
            <a:avLst/>
          </a:prstGeom>
        </p:spPr>
        <p:style>
          <a:lnRef idx="1">
            <a:schemeClr val="accent2"/>
          </a:lnRef>
          <a:fillRef idx="1001">
            <a:schemeClr val="lt2"/>
          </a:fillRef>
          <a:effectRef idx="1">
            <a:schemeClr val="accent2"/>
          </a:effectRef>
          <a:fontRef idx="minor">
            <a:schemeClr val="dk1"/>
          </a:fontRef>
        </p:style>
        <p:txBody>
          <a:bodyPr rtlCol="0" anchor="ctr"/>
          <a:lstStyle/>
          <a:p>
            <a:pPr algn="ctr"/>
            <a:r>
              <a:rPr lang="en-US" dirty="0" smtClean="0"/>
              <a:t>Online Course on “The </a:t>
            </a:r>
            <a:r>
              <a:rPr lang="en-US" dirty="0"/>
              <a:t>craft of </a:t>
            </a:r>
            <a:r>
              <a:rPr lang="en-US" dirty="0" smtClean="0"/>
              <a:t>Fatwa-The </a:t>
            </a:r>
            <a:r>
              <a:rPr lang="en-US" dirty="0"/>
              <a:t>principles and the objectives of the </a:t>
            </a:r>
            <a:r>
              <a:rPr lang="en-US" dirty="0" smtClean="0"/>
              <a:t>Fatwa based </a:t>
            </a:r>
            <a:r>
              <a:rPr lang="en-US" dirty="0"/>
              <a:t>on Imam </a:t>
            </a:r>
            <a:r>
              <a:rPr lang="en-US" dirty="0" err="1"/>
              <a:t>Ibn-Abideen</a:t>
            </a:r>
            <a:r>
              <a:rPr lang="en-US" dirty="0"/>
              <a:t> al-</a:t>
            </a:r>
            <a:r>
              <a:rPr lang="en-US" dirty="0" err="1"/>
              <a:t>Shami’s</a:t>
            </a:r>
            <a:r>
              <a:rPr lang="en-US" dirty="0"/>
              <a:t> </a:t>
            </a:r>
            <a:r>
              <a:rPr lang="en-US" dirty="0" err="1" smtClean="0"/>
              <a:t>Rasmul</a:t>
            </a:r>
            <a:r>
              <a:rPr lang="en-US" dirty="0" smtClean="0"/>
              <a:t>-Mufti”</a:t>
            </a:r>
            <a:endParaRPr lang="en-US" dirty="0"/>
          </a:p>
        </p:txBody>
      </p:sp>
      <p:sp>
        <p:nvSpPr>
          <p:cNvPr id="5" name="Rounded Rectangle 4"/>
          <p:cNvSpPr/>
          <p:nvPr/>
        </p:nvSpPr>
        <p:spPr>
          <a:xfrm>
            <a:off x="1125941" y="6172200"/>
            <a:ext cx="772577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Organizer</a:t>
            </a:r>
            <a:r>
              <a:rPr lang="en-US" dirty="0"/>
              <a:t>: British Fatwa Council, 512 </a:t>
            </a:r>
            <a:r>
              <a:rPr lang="en-US" dirty="0" err="1"/>
              <a:t>Berridge</a:t>
            </a:r>
            <a:r>
              <a:rPr lang="en-US" dirty="0"/>
              <a:t> road West, Nottingham ng7 5ju</a:t>
            </a:r>
          </a:p>
        </p:txBody>
      </p:sp>
      <p:sp>
        <p:nvSpPr>
          <p:cNvPr id="6" name="Footer Placeholder 5"/>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3433976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en-US" dirty="0"/>
              <a:t>Objectives of Fatwa</a:t>
            </a:r>
          </a:p>
        </p:txBody>
      </p:sp>
      <p:sp>
        <p:nvSpPr>
          <p:cNvPr id="3" name="Content Placeholder 2"/>
          <p:cNvSpPr>
            <a:spLocks noGrp="1"/>
          </p:cNvSpPr>
          <p:nvPr>
            <p:ph idx="1"/>
          </p:nvPr>
        </p:nvSpPr>
        <p:spPr>
          <a:xfrm>
            <a:off x="990600" y="1447800"/>
            <a:ext cx="7943088" cy="5410200"/>
          </a:xfrm>
        </p:spPr>
        <p:txBody>
          <a:bodyPr>
            <a:normAutofit/>
          </a:bodyPr>
          <a:lstStyle/>
          <a:p>
            <a:r>
              <a:rPr lang="en-US" dirty="0" smtClean="0"/>
              <a:t>On same pattern, again he explains in 7</a:t>
            </a:r>
            <a:r>
              <a:rPr lang="en-US" baseline="30000" dirty="0" smtClean="0"/>
              <a:t>th</a:t>
            </a:r>
            <a:r>
              <a:rPr lang="en-US" dirty="0" smtClean="0"/>
              <a:t> and 8</a:t>
            </a:r>
            <a:r>
              <a:rPr lang="en-US" baseline="30000" dirty="0" smtClean="0"/>
              <a:t>th</a:t>
            </a:r>
            <a:r>
              <a:rPr lang="en-US" dirty="0" smtClean="0"/>
              <a:t> </a:t>
            </a:r>
            <a:r>
              <a:rPr lang="en-GB" dirty="0" smtClean="0"/>
              <a:t>couplet</a:t>
            </a:r>
            <a:r>
              <a:rPr lang="en-US" dirty="0" smtClean="0"/>
              <a:t>.  </a:t>
            </a:r>
            <a:endParaRPr lang="en-US" dirty="0" smtClean="0"/>
          </a:p>
          <a:p>
            <a:endParaRPr lang="en-US" dirty="0"/>
          </a:p>
          <a:p>
            <a:endParaRPr lang="en-US" dirty="0" smtClean="0"/>
          </a:p>
          <a:p>
            <a:pPr algn="just"/>
            <a:endParaRPr lang="en-US" dirty="0"/>
          </a:p>
          <a:p>
            <a:pPr marL="82296" indent="0" algn="ctr">
              <a:buNone/>
            </a:pPr>
            <a:r>
              <a:rPr lang="ur-PK" sz="2800" b="1" dirty="0"/>
              <a:t>وقال عن الشيطان: إِنَّمَا يَأْمُرُكُمْ بِالسُّوءِ وَالْفَحْشَاءِ وَأَنْ تَقُولُوا عَلَى اللَّهِ مَا لا تَعْلَمُونَ[البقرة:169] </a:t>
            </a:r>
            <a:endParaRPr lang="en-US" sz="2800" b="1" dirty="0"/>
          </a:p>
          <a:p>
            <a:pPr marL="82296" indent="0" algn="just">
              <a:buNone/>
            </a:pPr>
            <a:r>
              <a:rPr lang="en-US" sz="2800" dirty="0"/>
              <a:t>He [</a:t>
            </a:r>
            <a:r>
              <a:rPr lang="en-US" sz="2800" dirty="0" err="1"/>
              <a:t>Shaitan</a:t>
            </a:r>
            <a:r>
              <a:rPr lang="en-US" sz="2800" dirty="0"/>
              <a:t> (Satan)] commands you only what is evil and </a:t>
            </a:r>
            <a:r>
              <a:rPr lang="en-US" sz="2800" dirty="0" err="1"/>
              <a:t>Fahsha</a:t>
            </a:r>
            <a:r>
              <a:rPr lang="en-US" sz="2800" dirty="0"/>
              <a:t> (sinful), and that you should say against Allah what you know not.</a:t>
            </a:r>
          </a:p>
          <a:p>
            <a:pPr marL="82296" indent="0">
              <a:buNone/>
            </a:pPr>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514601"/>
            <a:ext cx="7391400" cy="1125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489855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r>
              <a:rPr lang="en-US" dirty="0"/>
              <a:t>Objectives of Fatwa</a:t>
            </a:r>
            <a:endParaRPr lang="en-US" dirty="0"/>
          </a:p>
        </p:txBody>
      </p:sp>
      <p:sp>
        <p:nvSpPr>
          <p:cNvPr id="3" name="Content Placeholder 2"/>
          <p:cNvSpPr>
            <a:spLocks noGrp="1"/>
          </p:cNvSpPr>
          <p:nvPr>
            <p:ph idx="1"/>
          </p:nvPr>
        </p:nvSpPr>
        <p:spPr>
          <a:xfrm>
            <a:off x="838200" y="1447800"/>
            <a:ext cx="8095488" cy="4800600"/>
          </a:xfrm>
        </p:spPr>
        <p:txBody>
          <a:bodyPr/>
          <a:lstStyle/>
          <a:p>
            <a:r>
              <a:rPr lang="en-US" dirty="0" smtClean="0"/>
              <a:t>Change over the time </a:t>
            </a:r>
            <a:r>
              <a:rPr lang="en-US" dirty="0" smtClean="0"/>
              <a:t>would be </a:t>
            </a:r>
            <a:r>
              <a:rPr lang="en-US" dirty="0"/>
              <a:t>considered </a:t>
            </a:r>
            <a:r>
              <a:rPr lang="en-US" dirty="0" smtClean="0"/>
              <a:t>by Mufti to </a:t>
            </a:r>
            <a:r>
              <a:rPr lang="en-US" dirty="0"/>
              <a:t>secure benefits or repelling evils. </a:t>
            </a:r>
            <a:endParaRPr lang="en-US" dirty="0"/>
          </a:p>
        </p:txBody>
      </p:sp>
      <p:sp>
        <p:nvSpPr>
          <p:cNvPr id="6" name="Footer Placeholder 5"/>
          <p:cNvSpPr>
            <a:spLocks noGrp="1"/>
          </p:cNvSpPr>
          <p:nvPr>
            <p:ph type="ftr" sz="quarter" idx="11"/>
          </p:nvPr>
        </p:nvSpPr>
        <p:spPr/>
        <p:txBody>
          <a:bodyPr/>
          <a:lstStyle/>
          <a:p>
            <a:r>
              <a:rPr lang="en-US" smtClean="0"/>
              <a:t>a.rehman@uettaxila.edu.pk</a:t>
            </a: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844" y="2514600"/>
            <a:ext cx="733425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8260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r>
              <a:rPr lang="en-US" dirty="0"/>
              <a:t>Objectives of Fatwa</a:t>
            </a:r>
          </a:p>
        </p:txBody>
      </p:sp>
      <p:sp>
        <p:nvSpPr>
          <p:cNvPr id="3" name="Content Placeholder 2"/>
          <p:cNvSpPr>
            <a:spLocks noGrp="1"/>
          </p:cNvSpPr>
          <p:nvPr>
            <p:ph idx="1"/>
          </p:nvPr>
        </p:nvSpPr>
        <p:spPr>
          <a:xfrm>
            <a:off x="1066800" y="1447800"/>
            <a:ext cx="7866888" cy="5410200"/>
          </a:xfrm>
        </p:spPr>
        <p:txBody>
          <a:bodyPr/>
          <a:lstStyle/>
          <a:p>
            <a:pPr algn="just"/>
            <a:r>
              <a:rPr lang="en-US" dirty="0" smtClean="0"/>
              <a:t>The preference of </a:t>
            </a:r>
            <a:r>
              <a:rPr lang="en-US" dirty="0" err="1" smtClean="0"/>
              <a:t>Istehsan</a:t>
            </a:r>
            <a:r>
              <a:rPr lang="en-US" dirty="0" smtClean="0"/>
              <a:t> (</a:t>
            </a:r>
            <a:r>
              <a:rPr lang="en-US" dirty="0"/>
              <a:t>(Juristic </a:t>
            </a:r>
            <a:r>
              <a:rPr lang="en-US" dirty="0" err="1"/>
              <a:t>Discretio</a:t>
            </a:r>
            <a:r>
              <a:rPr lang="en-US" dirty="0" smtClean="0"/>
              <a:t>) to </a:t>
            </a:r>
            <a:r>
              <a:rPr lang="en-US" dirty="0" err="1" smtClean="0"/>
              <a:t>Qiyas</a:t>
            </a:r>
            <a:r>
              <a:rPr lang="en-US" dirty="0" smtClean="0"/>
              <a:t> (Analogy) provides basis to consider the objectives of </a:t>
            </a:r>
            <a:r>
              <a:rPr lang="en-US" dirty="0" err="1"/>
              <a:t>S</a:t>
            </a:r>
            <a:r>
              <a:rPr lang="en-US" dirty="0" err="1" smtClean="0"/>
              <a:t>hari’ah</a:t>
            </a:r>
            <a:r>
              <a:rPr lang="en-US" dirty="0" smtClean="0"/>
              <a:t> in drafting fatwa.  45</a:t>
            </a:r>
          </a:p>
          <a:p>
            <a:pPr marL="82296" indent="0" algn="just">
              <a:buNone/>
            </a:pPr>
            <a:endParaRPr lang="en-US" dirty="0" smtClean="0"/>
          </a:p>
          <a:p>
            <a:pPr algn="just"/>
            <a:r>
              <a:rPr lang="en-US" dirty="0" smtClean="0"/>
              <a:t>There are different types of </a:t>
            </a:r>
            <a:r>
              <a:rPr lang="en-US" dirty="0" err="1" smtClean="0"/>
              <a:t>Istehsan</a:t>
            </a:r>
            <a:r>
              <a:rPr lang="en-US" dirty="0" smtClean="0"/>
              <a:t> which are integrated to </a:t>
            </a:r>
            <a:r>
              <a:rPr lang="en-US" dirty="0"/>
              <a:t>the </a:t>
            </a:r>
            <a:r>
              <a:rPr lang="en-US" dirty="0" smtClean="0"/>
              <a:t>objectives </a:t>
            </a:r>
            <a:r>
              <a:rPr lang="en-US" dirty="0"/>
              <a:t>of </a:t>
            </a:r>
            <a:r>
              <a:rPr lang="en-US" dirty="0" err="1" smtClean="0"/>
              <a:t>Shari’ah</a:t>
            </a:r>
            <a:r>
              <a:rPr lang="en-US" dirty="0" smtClean="0"/>
              <a:t>.  Like in 64 and 65.</a:t>
            </a:r>
          </a:p>
          <a:p>
            <a:pPr algn="just"/>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392" y="3405116"/>
            <a:ext cx="73151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1" y="5562600"/>
            <a:ext cx="7315198" cy="996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2919276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lstStyle/>
          <a:p>
            <a:r>
              <a:rPr lang="en-US" dirty="0" smtClean="0"/>
              <a:t>Divine Sources and Rationality</a:t>
            </a:r>
            <a:endParaRPr lang="en-US" dirty="0"/>
          </a:p>
        </p:txBody>
      </p:sp>
      <p:sp>
        <p:nvSpPr>
          <p:cNvPr id="3" name="Content Placeholder 2"/>
          <p:cNvSpPr>
            <a:spLocks noGrp="1"/>
          </p:cNvSpPr>
          <p:nvPr>
            <p:ph idx="1"/>
          </p:nvPr>
        </p:nvSpPr>
        <p:spPr>
          <a:xfrm>
            <a:off x="838200" y="1371600"/>
            <a:ext cx="8095488" cy="4876800"/>
          </a:xfrm>
        </p:spPr>
        <p:txBody>
          <a:bodyPr/>
          <a:lstStyle/>
          <a:p>
            <a:r>
              <a:rPr lang="en-US" dirty="0" smtClean="0"/>
              <a:t>Rational approach is also considered with divine </a:t>
            </a:r>
            <a:r>
              <a:rPr lang="en-US" dirty="0" smtClean="0"/>
              <a:t>sources to achieve the higher intents of </a:t>
            </a:r>
            <a:r>
              <a:rPr lang="en-US" dirty="0" err="1" smtClean="0"/>
              <a:t>Shari’ah</a:t>
            </a:r>
            <a:r>
              <a:rPr lang="en-US" dirty="0" smtClean="0"/>
              <a: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24200"/>
            <a:ext cx="7656394" cy="3166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825521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a:bodyPr>
          <a:lstStyle/>
          <a:p>
            <a:r>
              <a:rPr lang="en-US" sz="4000" dirty="0" smtClean="0"/>
              <a:t>The Custom and </a:t>
            </a:r>
            <a:r>
              <a:rPr lang="en-US" sz="4000" dirty="0" err="1" smtClean="0"/>
              <a:t>Shari’ah</a:t>
            </a:r>
            <a:r>
              <a:rPr lang="en-US" sz="4000" dirty="0" smtClean="0"/>
              <a:t> Ruling</a:t>
            </a:r>
            <a:endParaRPr lang="en-US" sz="4000" dirty="0"/>
          </a:p>
        </p:txBody>
      </p:sp>
      <p:sp>
        <p:nvSpPr>
          <p:cNvPr id="3" name="Content Placeholder 2"/>
          <p:cNvSpPr>
            <a:spLocks noGrp="1"/>
          </p:cNvSpPr>
          <p:nvPr>
            <p:ph idx="1"/>
          </p:nvPr>
        </p:nvSpPr>
        <p:spPr>
          <a:xfrm>
            <a:off x="838200" y="1447800"/>
            <a:ext cx="8095488" cy="5181600"/>
          </a:xfrm>
        </p:spPr>
        <p:txBody>
          <a:bodyPr/>
          <a:lstStyle/>
          <a:p>
            <a:pPr algn="just"/>
            <a:r>
              <a:rPr lang="en-US" dirty="0" smtClean="0"/>
              <a:t>General custom would be considered in </a:t>
            </a:r>
            <a:r>
              <a:rPr lang="en-US" dirty="0" err="1" smtClean="0"/>
              <a:t>Shari’ah</a:t>
            </a:r>
            <a:r>
              <a:rPr lang="en-US" dirty="0" smtClean="0"/>
              <a:t> ruling with objective to </a:t>
            </a:r>
            <a:r>
              <a:rPr lang="en-US" dirty="0" smtClean="0"/>
              <a:t>repel difficulties </a:t>
            </a:r>
            <a:r>
              <a:rPr lang="en-US" dirty="0" smtClean="0"/>
              <a:t>from masses. </a:t>
            </a:r>
            <a:endParaRPr lang="en-US" dirty="0"/>
          </a:p>
        </p:txBody>
      </p:sp>
      <p:sp>
        <p:nvSpPr>
          <p:cNvPr id="4" name="Footer Placeholder 3"/>
          <p:cNvSpPr>
            <a:spLocks noGrp="1"/>
          </p:cNvSpPr>
          <p:nvPr>
            <p:ph type="ftr" sz="quarter" idx="11"/>
          </p:nvPr>
        </p:nvSpPr>
        <p:spPr/>
        <p:txBody>
          <a:bodyPr/>
          <a:lstStyle/>
          <a:p>
            <a:r>
              <a:rPr lang="en-US" smtClean="0"/>
              <a:t>a.rehman@uettaxila.edu.pk</a:t>
            </a:r>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086668"/>
            <a:ext cx="7924800" cy="3314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4168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en-US" dirty="0" smtClean="0"/>
              <a:t>Law of Necessity and Facilitation </a:t>
            </a:r>
            <a:endParaRPr lang="en-US" dirty="0"/>
          </a:p>
        </p:txBody>
      </p:sp>
      <p:sp>
        <p:nvSpPr>
          <p:cNvPr id="3" name="Content Placeholder 2"/>
          <p:cNvSpPr>
            <a:spLocks noGrp="1"/>
          </p:cNvSpPr>
          <p:nvPr>
            <p:ph idx="1"/>
          </p:nvPr>
        </p:nvSpPr>
        <p:spPr>
          <a:xfrm>
            <a:off x="1143000" y="1447800"/>
            <a:ext cx="8001000" cy="4800600"/>
          </a:xfrm>
        </p:spPr>
        <p:txBody>
          <a:bodyPr/>
          <a:lstStyle/>
          <a:p>
            <a:pPr marL="82296" indent="0" algn="ctr" rtl="1">
              <a:buNone/>
            </a:pPr>
            <a:r>
              <a:rPr lang="ur-PK" b="1" dirty="0"/>
              <a:t> الضرورات تبيح المحظورات</a:t>
            </a:r>
          </a:p>
          <a:p>
            <a:pPr marL="82296" indent="0">
              <a:buNone/>
            </a:pPr>
            <a:r>
              <a:rPr lang="ur-PK" sz="1600" dirty="0" smtClean="0"/>
              <a:t>شرح </a:t>
            </a:r>
            <a:r>
              <a:rPr lang="ur-PK" sz="1600" dirty="0"/>
              <a:t>مجلة الأحكام: م: 21 ص: 33، الأشباه للسيوطي: 83، ابن النجيم: 85، الوجيز: 175، القواعد الندوي: </a:t>
            </a:r>
            <a:r>
              <a:rPr lang="ur-PK" sz="1600" dirty="0" smtClean="0"/>
              <a:t>308</a:t>
            </a:r>
            <a:r>
              <a:rPr lang="ur-PK" dirty="0"/>
              <a:t/>
            </a:r>
            <a:br>
              <a:rPr lang="ur-PK" dirty="0"/>
            </a:br>
            <a:r>
              <a:rPr lang="en-US" dirty="0" err="1" smtClean="0"/>
              <a:t>Ibn</a:t>
            </a:r>
            <a:r>
              <a:rPr lang="en-US" dirty="0" smtClean="0"/>
              <a:t> e </a:t>
            </a:r>
            <a:r>
              <a:rPr lang="en-US" dirty="0" err="1" smtClean="0"/>
              <a:t>Abidin</a:t>
            </a:r>
            <a:r>
              <a:rPr lang="en-US" dirty="0" smtClean="0"/>
              <a:t> documented in </a:t>
            </a:r>
            <a:r>
              <a:rPr lang="en-US" dirty="0" err="1" smtClean="0"/>
              <a:t>Rasm</a:t>
            </a:r>
            <a:r>
              <a:rPr lang="en-US" dirty="0" smtClean="0"/>
              <a:t> </a:t>
            </a:r>
            <a:r>
              <a:rPr lang="en-US" dirty="0" err="1" smtClean="0"/>
              <a:t>ul</a:t>
            </a:r>
            <a:r>
              <a:rPr lang="en-US" dirty="0" smtClean="0"/>
              <a:t> Mufti:</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895600"/>
            <a:ext cx="7011924" cy="229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3864836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19200"/>
            <a:ext cx="8016240" cy="3581400"/>
          </a:xfrm>
        </p:spPr>
        <p:txBody>
          <a:bodyPr>
            <a:normAutofit/>
          </a:bodyPr>
          <a:lstStyle/>
          <a:p>
            <a:pPr algn="ctr"/>
            <a:r>
              <a:rPr lang="en-US" sz="4400" b="1" dirty="0" smtClean="0">
                <a:solidFill>
                  <a:srgbClr val="990000"/>
                </a:solidFill>
              </a:rPr>
              <a:t>The Objectives of </a:t>
            </a:r>
            <a:r>
              <a:rPr lang="en-US" sz="4400" b="1" dirty="0" err="1" smtClean="0">
                <a:solidFill>
                  <a:srgbClr val="990000"/>
                </a:solidFill>
              </a:rPr>
              <a:t>Shai’ah</a:t>
            </a:r>
            <a:r>
              <a:rPr lang="en-US" sz="4400" b="1" dirty="0">
                <a:solidFill>
                  <a:srgbClr val="990000"/>
                </a:solidFill>
              </a:rPr>
              <a:t> </a:t>
            </a:r>
            <a:r>
              <a:rPr lang="en-US" sz="4400" b="1" dirty="0" smtClean="0">
                <a:solidFill>
                  <a:srgbClr val="990000"/>
                </a:solidFill>
              </a:rPr>
              <a:t>and their Importance </a:t>
            </a:r>
            <a:r>
              <a:rPr lang="en-US" sz="4400" b="1" dirty="0">
                <a:solidFill>
                  <a:srgbClr val="990000"/>
                </a:solidFill>
              </a:rPr>
              <a:t>in </a:t>
            </a:r>
            <a:r>
              <a:rPr lang="en-US" sz="4400" b="1" dirty="0" smtClean="0">
                <a:solidFill>
                  <a:srgbClr val="990000"/>
                </a:solidFill>
              </a:rPr>
              <a:t>Classical and Modern Literature</a:t>
            </a:r>
            <a:endParaRPr lang="en-US" dirty="0"/>
          </a:p>
        </p:txBody>
      </p:sp>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4013943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gn="ctr"/>
            <a:r>
              <a:rPr lang="ar-SA" b="1" dirty="0">
                <a:solidFill>
                  <a:srgbClr val="990000"/>
                </a:solidFill>
              </a:rPr>
              <a:t>نماذج من محاولات الأقدمين</a:t>
            </a:r>
            <a:r>
              <a:rPr lang="en-US" b="1" dirty="0">
                <a:solidFill>
                  <a:srgbClr val="990000"/>
                </a:solidFill>
              </a:rPr>
              <a:t/>
            </a:r>
            <a:br>
              <a:rPr lang="en-US" b="1" dirty="0">
                <a:solidFill>
                  <a:srgbClr val="990000"/>
                </a:solidFill>
              </a:rPr>
            </a:br>
            <a:r>
              <a:rPr lang="en-US" sz="3600" b="1" dirty="0">
                <a:solidFill>
                  <a:srgbClr val="990000"/>
                </a:solidFill>
              </a:rPr>
              <a:t>Intents of </a:t>
            </a:r>
            <a:r>
              <a:rPr lang="en-US" sz="3600" b="1" dirty="0" err="1">
                <a:solidFill>
                  <a:srgbClr val="990000"/>
                </a:solidFill>
              </a:rPr>
              <a:t>Shai’ah</a:t>
            </a:r>
            <a:r>
              <a:rPr lang="en-US" sz="3600" b="1" dirty="0">
                <a:solidFill>
                  <a:srgbClr val="990000"/>
                </a:solidFill>
              </a:rPr>
              <a:t> in Classical Literature</a:t>
            </a:r>
            <a:endParaRPr lang="en-US" b="1" dirty="0">
              <a:solidFill>
                <a:srgbClr val="990000"/>
              </a:solidFill>
            </a:endParaRPr>
          </a:p>
        </p:txBody>
      </p:sp>
      <p:sp>
        <p:nvSpPr>
          <p:cNvPr id="13315" name="Rectangle 3"/>
          <p:cNvSpPr>
            <a:spLocks noGrp="1" noChangeArrowheads="1"/>
          </p:cNvSpPr>
          <p:nvPr>
            <p:ph type="body" idx="1"/>
          </p:nvPr>
        </p:nvSpPr>
        <p:spPr>
          <a:xfrm>
            <a:off x="990600" y="1447800"/>
            <a:ext cx="7924800" cy="5029200"/>
          </a:xfrm>
        </p:spPr>
        <p:txBody>
          <a:bodyPr>
            <a:normAutofit fontScale="92500"/>
          </a:bodyPr>
          <a:lstStyle/>
          <a:p>
            <a:pPr marL="0" indent="0" algn="just">
              <a:lnSpc>
                <a:spcPct val="80000"/>
              </a:lnSpc>
              <a:buNone/>
            </a:pPr>
            <a:endParaRPr lang="en-GB" sz="3600" b="1" dirty="0"/>
          </a:p>
          <a:p>
            <a:pPr marL="0" indent="0" algn="just">
              <a:lnSpc>
                <a:spcPct val="80000"/>
              </a:lnSpc>
              <a:buNone/>
            </a:pPr>
            <a:r>
              <a:rPr lang="ar-SA" sz="3600" b="1" dirty="0"/>
              <a:t>قال </a:t>
            </a:r>
            <a:r>
              <a:rPr lang="ar-SA" sz="3600" b="1" dirty="0">
                <a:solidFill>
                  <a:srgbClr val="990000"/>
                </a:solidFill>
              </a:rPr>
              <a:t>الشاطبي</a:t>
            </a:r>
            <a:r>
              <a:rPr lang="ar-SA" sz="3600" b="1" dirty="0"/>
              <a:t>: «إن الشارع قصد بالتشريع إقامة المصالح الأخروية والدينية». </a:t>
            </a:r>
            <a:r>
              <a:rPr lang="ar-SA" sz="2800" b="1" dirty="0"/>
              <a:t>الموافقات: 2/37</a:t>
            </a:r>
            <a:r>
              <a:rPr lang="ar-SA" sz="2800" b="1" dirty="0" smtClean="0"/>
              <a:t>.</a:t>
            </a:r>
            <a:endParaRPr lang="en-US" sz="3600" dirty="0"/>
          </a:p>
          <a:p>
            <a:pPr marL="0" indent="0" algn="just">
              <a:lnSpc>
                <a:spcPct val="80000"/>
              </a:lnSpc>
              <a:buNone/>
            </a:pPr>
            <a:r>
              <a:rPr lang="en-US" sz="4000" dirty="0" err="1"/>
              <a:t>Shatibi</a:t>
            </a:r>
            <a:r>
              <a:rPr lang="en-US" sz="4000" dirty="0"/>
              <a:t>: Intents of law giver is to provide success in this life and hereafter as well. </a:t>
            </a:r>
            <a:endParaRPr lang="en-US" sz="4000" dirty="0" smtClean="0"/>
          </a:p>
          <a:p>
            <a:pPr marL="0" indent="0" algn="just">
              <a:lnSpc>
                <a:spcPct val="80000"/>
              </a:lnSpc>
              <a:buNone/>
            </a:pPr>
            <a:r>
              <a:rPr lang="en-US" sz="4000" dirty="0" smtClean="0"/>
              <a:t>Further, he said:</a:t>
            </a:r>
            <a:endParaRPr lang="en-US" sz="4000" dirty="0" smtClean="0"/>
          </a:p>
          <a:p>
            <a:pPr marL="82296" indent="0" algn="r">
              <a:buNone/>
            </a:pPr>
            <a:r>
              <a:rPr lang="ur-PK" sz="4000" dirty="0" smtClean="0"/>
              <a:t>إنما </a:t>
            </a:r>
            <a:r>
              <a:rPr lang="ur-PK" sz="4000" dirty="0"/>
              <a:t>تحصل درجة الاجتهاد لمن اتصف </a:t>
            </a:r>
            <a:r>
              <a:rPr lang="ur-PK" sz="4000" b="1" dirty="0"/>
              <a:t>بوصفين</a:t>
            </a:r>
            <a:r>
              <a:rPr lang="ur-PK" sz="4000" dirty="0"/>
              <a:t>،</a:t>
            </a:r>
            <a:endParaRPr lang="en-US" sz="4000" dirty="0"/>
          </a:p>
          <a:p>
            <a:pPr marL="82296" indent="0" algn="r">
              <a:buNone/>
            </a:pPr>
            <a:r>
              <a:rPr lang="ur-PK" sz="4000" dirty="0"/>
              <a:t> </a:t>
            </a:r>
            <a:r>
              <a:rPr lang="ur-PK" sz="4000" b="1" dirty="0"/>
              <a:t>أحدهما</a:t>
            </a:r>
            <a:r>
              <a:rPr lang="ur-PK" sz="4000" dirty="0"/>
              <a:t>: فهم مقاصد الشريعة على كمالها، </a:t>
            </a:r>
            <a:endParaRPr lang="en-US" sz="4000" dirty="0"/>
          </a:p>
          <a:p>
            <a:pPr marL="82296" indent="0" algn="r">
              <a:buNone/>
            </a:pPr>
            <a:r>
              <a:rPr lang="ur-PK" sz="4000" b="1" dirty="0"/>
              <a:t>والثاني</a:t>
            </a:r>
            <a:r>
              <a:rPr lang="ur-PK" sz="4000" dirty="0"/>
              <a:t>: التمكُّن من الاستنباط بناءً على فهمه فيها.</a:t>
            </a:r>
          </a:p>
          <a:p>
            <a:pPr marL="0" indent="0" algn="just">
              <a:lnSpc>
                <a:spcPct val="80000"/>
              </a:lnSpc>
              <a:buNone/>
            </a:pPr>
            <a:endParaRPr lang="en-US" sz="4000" dirty="0"/>
          </a:p>
        </p:txBody>
      </p:sp>
      <p:sp>
        <p:nvSpPr>
          <p:cNvPr id="2" name="Footer Placeholder 1"/>
          <p:cNvSpPr>
            <a:spLocks noGrp="1"/>
          </p:cNvSpPr>
          <p:nvPr>
            <p:ph type="ftr" sz="quarter" idx="11"/>
          </p:nvPr>
        </p:nvSpPr>
        <p:spPr/>
        <p:txBody>
          <a:bodyPr/>
          <a:lstStyle/>
          <a:p>
            <a:r>
              <a:rPr lang="en-US"/>
              <a:t>a.rehman@uettaxila.edu.pk</a:t>
            </a:r>
          </a:p>
        </p:txBody>
      </p:sp>
    </p:spTree>
    <p:extLst>
      <p:ext uri="{BB962C8B-B14F-4D97-AF65-F5344CB8AC3E}">
        <p14:creationId xmlns:p14="http://schemas.microsoft.com/office/powerpoint/2010/main" val="4294743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143000"/>
          </a:xfrm>
        </p:spPr>
        <p:txBody>
          <a:bodyPr>
            <a:normAutofit fontScale="90000"/>
          </a:bodyPr>
          <a:lstStyle/>
          <a:p>
            <a:pPr algn="ctr"/>
            <a:r>
              <a:rPr lang="ar-SA" b="1" dirty="0">
                <a:solidFill>
                  <a:srgbClr val="990000"/>
                </a:solidFill>
              </a:rPr>
              <a:t>نماذج من محاولات الأقدمين</a:t>
            </a:r>
            <a:r>
              <a:rPr lang="en-US" b="1" dirty="0">
                <a:solidFill>
                  <a:srgbClr val="990000"/>
                </a:solidFill>
              </a:rPr>
              <a:t/>
            </a:r>
            <a:br>
              <a:rPr lang="en-US" b="1" dirty="0">
                <a:solidFill>
                  <a:srgbClr val="990000"/>
                </a:solidFill>
              </a:rPr>
            </a:br>
            <a:r>
              <a:rPr lang="en-US" b="1" dirty="0">
                <a:solidFill>
                  <a:srgbClr val="990000"/>
                </a:solidFill>
              </a:rPr>
              <a:t>Intents of </a:t>
            </a:r>
            <a:r>
              <a:rPr lang="en-US" b="1" dirty="0" err="1">
                <a:solidFill>
                  <a:srgbClr val="990000"/>
                </a:solidFill>
              </a:rPr>
              <a:t>Shai’ah</a:t>
            </a:r>
            <a:r>
              <a:rPr lang="en-US" b="1" dirty="0">
                <a:solidFill>
                  <a:srgbClr val="990000"/>
                </a:solidFill>
              </a:rPr>
              <a:t> in Classical Literature</a:t>
            </a:r>
            <a:endParaRPr lang="en-GB" dirty="0"/>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1143000" y="1447800"/>
            <a:ext cx="7543800" cy="4724400"/>
          </a:xfrm>
        </p:spPr>
        <p:txBody>
          <a:bodyPr/>
          <a:lstStyle/>
          <a:p>
            <a:pPr marL="0" indent="0" algn="just">
              <a:lnSpc>
                <a:spcPct val="80000"/>
              </a:lnSpc>
              <a:buNone/>
            </a:pPr>
            <a:endParaRPr lang="en-US" sz="4000" dirty="0"/>
          </a:p>
          <a:p>
            <a:pPr marL="0" indent="0" algn="just">
              <a:lnSpc>
                <a:spcPct val="80000"/>
              </a:lnSpc>
              <a:buNone/>
            </a:pPr>
            <a:endParaRPr lang="ar-SA" sz="2800" dirty="0"/>
          </a:p>
          <a:p>
            <a:pPr marL="0" indent="0" algn="just">
              <a:lnSpc>
                <a:spcPct val="80000"/>
              </a:lnSpc>
              <a:buNone/>
            </a:pPr>
            <a:r>
              <a:rPr lang="ar-SA" sz="3200" b="1" dirty="0"/>
              <a:t>قال </a:t>
            </a:r>
            <a:r>
              <a:rPr lang="ar-SA" sz="3200" b="1" dirty="0">
                <a:solidFill>
                  <a:srgbClr val="990000"/>
                </a:solidFill>
              </a:rPr>
              <a:t>الإمام الآمدي</a:t>
            </a:r>
            <a:r>
              <a:rPr lang="ar-SA" sz="3200" b="1" dirty="0"/>
              <a:t>: «إن المقصود من الشرع إما جلب المصلحة أو دفع المضرة أو مجموع الأمرين». </a:t>
            </a:r>
            <a:r>
              <a:rPr lang="ar-SA" sz="2400" b="1" dirty="0"/>
              <a:t>الإحكام: 3/271.</a:t>
            </a:r>
            <a:endParaRPr lang="en-GB" sz="2400" b="1" dirty="0"/>
          </a:p>
          <a:p>
            <a:pPr marL="0" indent="0" algn="just">
              <a:lnSpc>
                <a:spcPct val="80000"/>
              </a:lnSpc>
              <a:buNone/>
            </a:pPr>
            <a:endParaRPr lang="ar-SA" sz="2000" dirty="0"/>
          </a:p>
          <a:p>
            <a:pPr marL="0" indent="0" algn="just">
              <a:lnSpc>
                <a:spcPct val="80000"/>
              </a:lnSpc>
              <a:buNone/>
            </a:pPr>
            <a:r>
              <a:rPr lang="en-US" sz="4000" dirty="0" err="1" smtClean="0"/>
              <a:t>Aamdi</a:t>
            </a:r>
            <a:r>
              <a:rPr lang="en-US" sz="4000" dirty="0" smtClean="0"/>
              <a:t>: Intents </a:t>
            </a:r>
            <a:r>
              <a:rPr lang="en-US" sz="4000" dirty="0"/>
              <a:t>of law giver is to secure benefits or repelling evils or both of them.</a:t>
            </a:r>
            <a:endParaRPr lang="ar-SA" sz="4000" dirty="0"/>
          </a:p>
          <a:p>
            <a:endParaRPr lang="en-GB" dirty="0"/>
          </a:p>
        </p:txBody>
      </p:sp>
    </p:spTree>
    <p:extLst>
      <p:ext uri="{BB962C8B-B14F-4D97-AF65-F5344CB8AC3E}">
        <p14:creationId xmlns:p14="http://schemas.microsoft.com/office/powerpoint/2010/main" val="1718032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fontScale="90000"/>
          </a:bodyPr>
          <a:lstStyle/>
          <a:p>
            <a:r>
              <a:rPr lang="en-US" b="1" dirty="0" err="1">
                <a:solidFill>
                  <a:schemeClr val="tx1">
                    <a:lumMod val="95000"/>
                    <a:lumOff val="5000"/>
                  </a:schemeClr>
                </a:solidFill>
              </a:rPr>
              <a:t>Maqasid</a:t>
            </a:r>
            <a:r>
              <a:rPr lang="en-US" b="1" dirty="0">
                <a:solidFill>
                  <a:schemeClr val="tx1">
                    <a:lumMod val="95000"/>
                    <a:lumOff val="5000"/>
                  </a:schemeClr>
                </a:solidFill>
              </a:rPr>
              <a:t> Theory by Imam </a:t>
            </a:r>
            <a:r>
              <a:rPr lang="en-US" b="1" dirty="0" err="1">
                <a:solidFill>
                  <a:schemeClr val="tx1">
                    <a:lumMod val="95000"/>
                    <a:lumOff val="5000"/>
                  </a:schemeClr>
                </a:solidFill>
              </a:rPr>
              <a:t>Ghazali</a:t>
            </a:r>
            <a:endParaRPr lang="en-US" b="1" dirty="0">
              <a:solidFill>
                <a:schemeClr val="tx1">
                  <a:lumMod val="95000"/>
                  <a:lumOff val="5000"/>
                </a:schemeClr>
              </a:solidFill>
            </a:endParaRPr>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1066800" y="1371600"/>
            <a:ext cx="7772400" cy="4876800"/>
          </a:xfrm>
        </p:spPr>
        <p:txBody>
          <a:bodyPr>
            <a:normAutofit fontScale="92500" lnSpcReduction="10000"/>
          </a:bodyPr>
          <a:lstStyle/>
          <a:p>
            <a:pPr marL="0" indent="0" algn="just">
              <a:buNone/>
            </a:pPr>
            <a:r>
              <a:rPr lang="ar-SA" sz="2800" dirty="0"/>
              <a:t>وقال </a:t>
            </a:r>
            <a:r>
              <a:rPr lang="ar-SA" sz="2800" b="1" dirty="0">
                <a:solidFill>
                  <a:srgbClr val="990000"/>
                </a:solidFill>
              </a:rPr>
              <a:t>الإمام الغزالي</a:t>
            </a:r>
            <a:r>
              <a:rPr lang="ar-SA" sz="2800" dirty="0"/>
              <a:t>: «ومقصود الشرع من الخلق خمسة، وهو: أن يحفظ عليهم دينهم ونفسهم وعقلهم ونسلهم ومالهم؛ فكل ما يتضمن حفظ هذه الأصول الخمسة فهو مصلحة، وكل ما يفوت هذه الأصول فهو مفسدة ودفعها مصلحة» </a:t>
            </a:r>
            <a:r>
              <a:rPr lang="ar-SA" sz="2000" dirty="0"/>
              <a:t>المستصفى: 1/287.</a:t>
            </a:r>
            <a:endParaRPr lang="en-US" sz="2000" dirty="0"/>
          </a:p>
          <a:p>
            <a:pPr marL="0" indent="0" algn="just">
              <a:buNone/>
            </a:pPr>
            <a:r>
              <a:rPr lang="en-US" sz="3200" dirty="0"/>
              <a:t>Imam </a:t>
            </a:r>
            <a:r>
              <a:rPr lang="en-US" sz="3200" dirty="0" err="1"/>
              <a:t>Ghazali</a:t>
            </a:r>
            <a:r>
              <a:rPr lang="en-US" sz="3200" dirty="0"/>
              <a:t>: </a:t>
            </a:r>
          </a:p>
          <a:p>
            <a:pPr algn="just"/>
            <a:r>
              <a:rPr lang="en-US" sz="3200" dirty="0"/>
              <a:t>There are five basic objectives of </a:t>
            </a:r>
            <a:r>
              <a:rPr lang="en-US" sz="3200" dirty="0" err="1"/>
              <a:t>Shari’ah</a:t>
            </a:r>
            <a:r>
              <a:rPr lang="en-US" sz="3200" dirty="0"/>
              <a:t>.</a:t>
            </a:r>
          </a:p>
          <a:p>
            <a:pPr algn="just"/>
            <a:r>
              <a:rPr lang="en-US" sz="3200" dirty="0"/>
              <a:t>These can be said fundamental right of an individual.</a:t>
            </a:r>
          </a:p>
          <a:p>
            <a:pPr algn="just"/>
            <a:r>
              <a:rPr lang="en-US" sz="3200" dirty="0"/>
              <a:t>All of them are explained in next three slides in context of a </a:t>
            </a:r>
            <a:r>
              <a:rPr lang="en-US" sz="3200" dirty="0" err="1"/>
              <a:t>Shari’ah</a:t>
            </a:r>
            <a:r>
              <a:rPr lang="en-US" sz="3200" dirty="0"/>
              <a:t> maxim </a:t>
            </a:r>
          </a:p>
          <a:p>
            <a:pPr marL="0" indent="0" algn="ctr">
              <a:buNone/>
            </a:pPr>
            <a:r>
              <a:rPr lang="ar-SA" sz="3200" dirty="0"/>
              <a:t>جلب المصلحة أو دفع المضرة</a:t>
            </a:r>
            <a:endParaRPr lang="ar-SA" sz="2000" dirty="0"/>
          </a:p>
        </p:txBody>
      </p:sp>
    </p:spTree>
    <p:extLst>
      <p:ext uri="{BB962C8B-B14F-4D97-AF65-F5344CB8AC3E}">
        <p14:creationId xmlns:p14="http://schemas.microsoft.com/office/powerpoint/2010/main" val="1359606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4038600" cy="685800"/>
          </a:xfrm>
        </p:spPr>
        <p:txBody>
          <a:bodyPr>
            <a:normAutofit fontScale="90000"/>
          </a:bodyPr>
          <a:lstStyle/>
          <a:p>
            <a:r>
              <a:rPr lang="en-US" dirty="0" smtClean="0"/>
              <a:t>Contents</a:t>
            </a:r>
            <a:endParaRPr lang="en-US" dirty="0"/>
          </a:p>
        </p:txBody>
      </p:sp>
      <p:sp>
        <p:nvSpPr>
          <p:cNvPr id="3" name="Content Placeholder 2"/>
          <p:cNvSpPr>
            <a:spLocks noGrp="1"/>
          </p:cNvSpPr>
          <p:nvPr>
            <p:ph sz="half" idx="1"/>
          </p:nvPr>
        </p:nvSpPr>
        <p:spPr>
          <a:xfrm>
            <a:off x="990600" y="990600"/>
            <a:ext cx="4102608" cy="5196840"/>
          </a:xfrm>
        </p:spPr>
        <p:txBody>
          <a:bodyPr>
            <a:normAutofit/>
          </a:bodyPr>
          <a:lstStyle/>
          <a:p>
            <a:r>
              <a:rPr lang="en-US" dirty="0" smtClean="0"/>
              <a:t>Introduction</a:t>
            </a:r>
          </a:p>
          <a:p>
            <a:r>
              <a:rPr lang="en-US" dirty="0"/>
              <a:t>Mapping of Maxim and Objectives </a:t>
            </a:r>
            <a:r>
              <a:rPr lang="en-US" dirty="0" smtClean="0"/>
              <a:t>to </a:t>
            </a:r>
            <a:r>
              <a:rPr lang="en-US" dirty="0" err="1" smtClean="0"/>
              <a:t>Rasm</a:t>
            </a:r>
            <a:r>
              <a:rPr lang="en-US" dirty="0" smtClean="0"/>
              <a:t> </a:t>
            </a:r>
            <a:r>
              <a:rPr lang="en-US" dirty="0" err="1"/>
              <a:t>ul</a:t>
            </a:r>
            <a:r>
              <a:rPr lang="en-US" dirty="0"/>
              <a:t> </a:t>
            </a:r>
            <a:r>
              <a:rPr lang="en-US" dirty="0" smtClean="0"/>
              <a:t>Mufti</a:t>
            </a:r>
          </a:p>
          <a:p>
            <a:r>
              <a:rPr lang="en-US" dirty="0" smtClean="0"/>
              <a:t>Objectives </a:t>
            </a:r>
            <a:r>
              <a:rPr lang="en-US" dirty="0"/>
              <a:t>of </a:t>
            </a:r>
            <a:r>
              <a:rPr lang="en-US" dirty="0" err="1"/>
              <a:t>Shai’ah</a:t>
            </a:r>
            <a:r>
              <a:rPr lang="en-US" dirty="0"/>
              <a:t> and their Importance in Classical and Modern </a:t>
            </a:r>
            <a:r>
              <a:rPr lang="en-US" dirty="0" smtClean="0"/>
              <a:t>Literature</a:t>
            </a:r>
            <a:endParaRPr lang="en-US" dirty="0"/>
          </a:p>
          <a:p>
            <a:r>
              <a:rPr lang="en-US" dirty="0" err="1"/>
              <a:t>Maqasid</a:t>
            </a:r>
            <a:r>
              <a:rPr lang="en-US" dirty="0"/>
              <a:t> Theory by Imam </a:t>
            </a:r>
            <a:r>
              <a:rPr lang="en-US" dirty="0" err="1" smtClean="0"/>
              <a:t>Ghazali</a:t>
            </a:r>
            <a:endParaRPr lang="en-US" dirty="0" smtClean="0"/>
          </a:p>
          <a:p>
            <a:endParaRPr lang="en-US" dirty="0" smtClean="0"/>
          </a:p>
          <a:p>
            <a:endParaRPr lang="en-US" dirty="0" smtClean="0"/>
          </a:p>
          <a:p>
            <a:endParaRPr lang="en-US" dirty="0" smtClean="0"/>
          </a:p>
          <a:p>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10200" y="685800"/>
            <a:ext cx="3505200" cy="5596550"/>
          </a:xfrm>
        </p:spPr>
      </p:pic>
      <p:sp>
        <p:nvSpPr>
          <p:cNvPr id="5" name="Footer Placeholder 4"/>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8387579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r>
              <a:rPr lang="en-US" b="1" dirty="0" err="1">
                <a:solidFill>
                  <a:schemeClr val="tx1">
                    <a:lumMod val="95000"/>
                    <a:lumOff val="5000"/>
                  </a:schemeClr>
                </a:solidFill>
              </a:rPr>
              <a:t>Maqasid</a:t>
            </a:r>
            <a:r>
              <a:rPr lang="en-US" b="1" dirty="0">
                <a:solidFill>
                  <a:schemeClr val="tx1">
                    <a:lumMod val="95000"/>
                    <a:lumOff val="5000"/>
                  </a:schemeClr>
                </a:solidFill>
              </a:rPr>
              <a:t> Theory by Imam </a:t>
            </a:r>
            <a:r>
              <a:rPr lang="en-US" b="1" dirty="0" err="1">
                <a:solidFill>
                  <a:schemeClr val="tx1">
                    <a:lumMod val="95000"/>
                    <a:lumOff val="5000"/>
                  </a:schemeClr>
                </a:solidFill>
              </a:rPr>
              <a:t>Ghazali</a:t>
            </a:r>
            <a:endParaRPr lang="en-US" dirty="0"/>
          </a:p>
        </p:txBody>
      </p:sp>
      <p:sp>
        <p:nvSpPr>
          <p:cNvPr id="3" name="Footer Placeholder 2"/>
          <p:cNvSpPr>
            <a:spLocks noGrp="1"/>
          </p:cNvSpPr>
          <p:nvPr>
            <p:ph type="ftr" sz="quarter" idx="11"/>
          </p:nvPr>
        </p:nvSpPr>
        <p:spPr/>
        <p:txBody>
          <a:bodyPr/>
          <a:lstStyle/>
          <a:p>
            <a:r>
              <a:rPr lang="en-US"/>
              <a:t>a.rehman@uettaxila.edu.pk</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486821021"/>
              </p:ext>
            </p:extLst>
          </p:nvPr>
        </p:nvGraphicFramePr>
        <p:xfrm>
          <a:off x="228600" y="1295401"/>
          <a:ext cx="8839200" cy="5455539"/>
        </p:xfrm>
        <a:graphic>
          <a:graphicData uri="http://schemas.openxmlformats.org/drawingml/2006/table">
            <a:tbl>
              <a:tblPr firstRow="1" bandRow="1">
                <a:tableStyleId>{35758FB7-9AC5-4552-8A53-C91805E547FA}</a:tableStyleId>
              </a:tblPr>
              <a:tblGrid>
                <a:gridCol w="22098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198512">
                  <a:extLst>
                    <a:ext uri="{9D8B030D-6E8A-4147-A177-3AD203B41FA5}">
                      <a16:colId xmlns:a16="http://schemas.microsoft.com/office/drawing/2014/main" xmlns="" val="20002"/>
                    </a:ext>
                  </a:extLst>
                </a:gridCol>
                <a:gridCol w="2373488">
                  <a:extLst>
                    <a:ext uri="{9D8B030D-6E8A-4147-A177-3AD203B41FA5}">
                      <a16:colId xmlns:a16="http://schemas.microsoft.com/office/drawing/2014/main" xmlns="" val="20003"/>
                    </a:ext>
                  </a:extLst>
                </a:gridCol>
              </a:tblGrid>
              <a:tr h="906767">
                <a:tc>
                  <a:txBody>
                    <a:bodyPr/>
                    <a:lstStyle/>
                    <a:p>
                      <a:r>
                        <a:rPr lang="en-US" dirty="0"/>
                        <a:t>Items</a:t>
                      </a:r>
                    </a:p>
                  </a:txBody>
                  <a:tcPr/>
                </a:tc>
                <a:tc>
                  <a:txBody>
                    <a:bodyPr/>
                    <a:lstStyle/>
                    <a:p>
                      <a:r>
                        <a:rPr lang="en-US" dirty="0"/>
                        <a:t>Affirmative</a:t>
                      </a:r>
                    </a:p>
                  </a:txBody>
                  <a:tcPr/>
                </a:tc>
                <a:tc>
                  <a:txBody>
                    <a:bodyPr/>
                    <a:lstStyle/>
                    <a:p>
                      <a:r>
                        <a:rPr lang="en-US" dirty="0" smtClean="0"/>
                        <a:t>Legislation (</a:t>
                      </a:r>
                      <a:r>
                        <a:rPr lang="en-US" dirty="0" err="1" smtClean="0"/>
                        <a:t>Hudud</a:t>
                      </a:r>
                      <a:r>
                        <a:rPr lang="en-US" dirty="0" smtClean="0"/>
                        <a:t>)</a:t>
                      </a:r>
                      <a:endParaRPr lang="en-US" dirty="0"/>
                    </a:p>
                  </a:txBody>
                  <a:tcPr/>
                </a:tc>
                <a:tc>
                  <a:txBody>
                    <a:bodyPr/>
                    <a:lstStyle/>
                    <a:p>
                      <a:r>
                        <a:rPr lang="en-US" dirty="0"/>
                        <a:t>Verses</a:t>
                      </a:r>
                    </a:p>
                  </a:txBody>
                  <a:tcPr/>
                </a:tc>
                <a:extLst>
                  <a:ext uri="{0D108BD9-81ED-4DB2-BD59-A6C34878D82A}">
                    <a16:rowId xmlns:a16="http://schemas.microsoft.com/office/drawing/2014/main" xmlns="" val="10000"/>
                  </a:ext>
                </a:extLst>
              </a:tr>
              <a:tr h="2018932">
                <a:tc>
                  <a:txBody>
                    <a:bodyPr/>
                    <a:lstStyle/>
                    <a:p>
                      <a:r>
                        <a:rPr lang="en-US" sz="3200" dirty="0"/>
                        <a:t>Protection</a:t>
                      </a:r>
                      <a:r>
                        <a:rPr lang="en-US" sz="3200" baseline="0" dirty="0"/>
                        <a:t> of Faith </a:t>
                      </a:r>
                      <a:endParaRPr lang="en-US" sz="3200" dirty="0"/>
                    </a:p>
                  </a:txBody>
                  <a:tcPr/>
                </a:tc>
                <a:tc>
                  <a:txBody>
                    <a:bodyPr/>
                    <a:lstStyle/>
                    <a:p>
                      <a:r>
                        <a:rPr lang="en-US" sz="3200" dirty="0"/>
                        <a:t>Security to Sacred Places</a:t>
                      </a:r>
                    </a:p>
                  </a:txBody>
                  <a:tcPr/>
                </a:tc>
                <a:tc>
                  <a:txBody>
                    <a:bodyPr/>
                    <a:lstStyle/>
                    <a:p>
                      <a:r>
                        <a:rPr lang="en-US" sz="3200" dirty="0" smtClean="0"/>
                        <a:t>Punishment</a:t>
                      </a:r>
                      <a:r>
                        <a:rPr lang="en-US" sz="3200" baseline="0" dirty="0" smtClean="0"/>
                        <a:t> of Conversion</a:t>
                      </a:r>
                      <a:endParaRPr lang="en-US" sz="3200" dirty="0"/>
                    </a:p>
                  </a:txBody>
                  <a:tcPr/>
                </a:tc>
                <a:tc>
                  <a:txBody>
                    <a:bodyPr/>
                    <a:lstStyle/>
                    <a:p>
                      <a:pPr algn="r"/>
                      <a:r>
                        <a:rPr lang="ar-AE" sz="2400" dirty="0"/>
                        <a:t>لَاۤ اِكۡرَاهَ فِى الدِّيۡنِ‌ۙ </a:t>
                      </a:r>
                      <a:endParaRPr lang="en-US" sz="2400" dirty="0"/>
                    </a:p>
                    <a:p>
                      <a:pPr algn="r"/>
                      <a:r>
                        <a:rPr lang="ar-AE" sz="2400" dirty="0"/>
                        <a:t>قَد تَّبَيَّنَ الرُّشۡدُ مِنَ الۡغَىِّ‌ۚ</a:t>
                      </a:r>
                      <a:endParaRPr lang="en-US" sz="2400" dirty="0"/>
                    </a:p>
                    <a:p>
                      <a:pPr algn="r"/>
                      <a:r>
                        <a:rPr lang="en-US" sz="2400" baseline="0" dirty="0"/>
                        <a:t>Al </a:t>
                      </a:r>
                      <a:r>
                        <a:rPr lang="en-US" sz="2400" baseline="0" dirty="0" err="1"/>
                        <a:t>Baqrah</a:t>
                      </a:r>
                      <a:r>
                        <a:rPr lang="en-US" sz="2400" baseline="0" dirty="0"/>
                        <a:t> 256 </a:t>
                      </a:r>
                      <a:endParaRPr lang="en-US" sz="2400" b="1" dirty="0"/>
                    </a:p>
                  </a:txBody>
                  <a:tcPr/>
                </a:tc>
                <a:extLst>
                  <a:ext uri="{0D108BD9-81ED-4DB2-BD59-A6C34878D82A}">
                    <a16:rowId xmlns:a16="http://schemas.microsoft.com/office/drawing/2014/main" xmlns="" val="10001"/>
                  </a:ext>
                </a:extLst>
              </a:tr>
              <a:tr h="2484500">
                <a:tc>
                  <a:txBody>
                    <a:bodyPr/>
                    <a:lstStyle/>
                    <a:p>
                      <a:r>
                        <a:rPr lang="en-US" sz="3200" dirty="0"/>
                        <a:t>Protection of Life</a:t>
                      </a:r>
                    </a:p>
                  </a:txBody>
                  <a:tcPr/>
                </a:tc>
                <a:tc>
                  <a:txBody>
                    <a:bodyPr/>
                    <a:lstStyle/>
                    <a:p>
                      <a:r>
                        <a:rPr lang="en-US" sz="3200" dirty="0"/>
                        <a:t>Healthcare</a:t>
                      </a:r>
                    </a:p>
                    <a:p>
                      <a:r>
                        <a:rPr lang="en-US" sz="3200" dirty="0"/>
                        <a:t>Shelter</a:t>
                      </a:r>
                    </a:p>
                    <a:p>
                      <a:r>
                        <a:rPr lang="en-US" sz="3200" dirty="0"/>
                        <a:t>Food</a:t>
                      </a:r>
                    </a:p>
                    <a:p>
                      <a:r>
                        <a:rPr lang="en-US" sz="3200" dirty="0"/>
                        <a:t>Clothing</a:t>
                      </a:r>
                      <a:r>
                        <a:rPr lang="en-US" sz="3200" baseline="0" dirty="0"/>
                        <a:t> </a:t>
                      </a:r>
                    </a:p>
                    <a:p>
                      <a:r>
                        <a:rPr lang="en-US" sz="3200" baseline="0" dirty="0"/>
                        <a:t>Security</a:t>
                      </a:r>
                      <a:endParaRPr lang="en-US" sz="3200" dirty="0"/>
                    </a:p>
                  </a:txBody>
                  <a:tcPr/>
                </a:tc>
                <a:tc>
                  <a:txBody>
                    <a:bodyPr/>
                    <a:lstStyle/>
                    <a:p>
                      <a:r>
                        <a:rPr lang="en-US" sz="3200" dirty="0" err="1"/>
                        <a:t>Qasaas</a:t>
                      </a:r>
                      <a:r>
                        <a:rPr lang="en-US" sz="3200" baseline="0" dirty="0"/>
                        <a:t> o </a:t>
                      </a:r>
                      <a:r>
                        <a:rPr lang="en-US" sz="3200" baseline="0" dirty="0" err="1" smtClean="0"/>
                        <a:t>Diyyat</a:t>
                      </a:r>
                      <a:endParaRPr lang="en-US" sz="3200" b="0" baseline="0" dirty="0"/>
                    </a:p>
                  </a:txBody>
                  <a:tcPr/>
                </a:tc>
                <a:tc>
                  <a:txBody>
                    <a:bodyPr/>
                    <a:lstStyle/>
                    <a:p>
                      <a:r>
                        <a:rPr lang="ar-AE" dirty="0"/>
                        <a:t>وَ لَـكُمۡ فِى الۡقِصَاصِ حَيٰوةٌ يّٰٓـاُولِىۡ الۡاَلۡبَابِ لَعَلَّکُمۡ تَتَّقُوۡنَ‏ </a:t>
                      </a:r>
                      <a:endParaRPr lang="en-US" dirty="0"/>
                    </a:p>
                    <a:p>
                      <a:r>
                        <a:rPr lang="en-US" dirty="0"/>
                        <a:t>Al </a:t>
                      </a:r>
                      <a:r>
                        <a:rPr lang="en-US" dirty="0" err="1"/>
                        <a:t>Baqrah</a:t>
                      </a:r>
                      <a:r>
                        <a:rPr lang="en-US" dirty="0"/>
                        <a:t> 179</a:t>
                      </a:r>
                    </a:p>
                    <a:p>
                      <a:r>
                        <a:rPr lang="ar-AE" dirty="0"/>
                        <a:t> مَنۡ قَتَلَ نَفۡسًۢا بِغَيۡرِ نَفۡسٍ اَوۡ فَسَادٍ فِى الۡاَرۡضِ فَكَاَنَّمَا قَتَلَ النَّاسَ جَمِيۡعًا ؕ وَمَنۡ اَحۡيَاهَا فَكَاَنَّمَاۤ اَحۡيَا النَّاسَ جَمِيۡعًا ‌ؕ</a:t>
                      </a:r>
                      <a:endParaRPr lang="en-US" dirty="0"/>
                    </a:p>
                    <a:p>
                      <a:r>
                        <a:rPr lang="en-US" dirty="0"/>
                        <a:t>Al </a:t>
                      </a:r>
                      <a:r>
                        <a:rPr lang="en-US" dirty="0" err="1"/>
                        <a:t>Maaeda</a:t>
                      </a:r>
                      <a:r>
                        <a:rPr lang="en-US" dirty="0"/>
                        <a:t> 32</a:t>
                      </a:r>
                      <a:endParaRPr lang="en-US" b="1"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84329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a.rehman@uettaxila.edu.pk</a:t>
            </a:r>
          </a:p>
        </p:txBody>
      </p:sp>
      <p:graphicFrame>
        <p:nvGraphicFramePr>
          <p:cNvPr id="3" name="Content Placeholder 4"/>
          <p:cNvGraphicFramePr>
            <a:graphicFrameLocks/>
          </p:cNvGraphicFramePr>
          <p:nvPr>
            <p:extLst>
              <p:ext uri="{D42A27DB-BD31-4B8C-83A1-F6EECF244321}">
                <p14:modId xmlns:p14="http://schemas.microsoft.com/office/powerpoint/2010/main" val="1256507076"/>
              </p:ext>
            </p:extLst>
          </p:nvPr>
        </p:nvGraphicFramePr>
        <p:xfrm>
          <a:off x="23884" y="76199"/>
          <a:ext cx="9120116" cy="7429218"/>
        </p:xfrm>
        <a:graphic>
          <a:graphicData uri="http://schemas.openxmlformats.org/drawingml/2006/table">
            <a:tbl>
              <a:tblPr firstRow="1" bandRow="1">
                <a:tableStyleId>{35758FB7-9AC5-4552-8A53-C91805E547FA}</a:tableStyleId>
              </a:tblPr>
              <a:tblGrid>
                <a:gridCol w="2228850">
                  <a:extLst>
                    <a:ext uri="{9D8B030D-6E8A-4147-A177-3AD203B41FA5}">
                      <a16:colId xmlns:a16="http://schemas.microsoft.com/office/drawing/2014/main" xmlns="" val="20000"/>
                    </a:ext>
                  </a:extLst>
                </a:gridCol>
                <a:gridCol w="1785866">
                  <a:extLst>
                    <a:ext uri="{9D8B030D-6E8A-4147-A177-3AD203B41FA5}">
                      <a16:colId xmlns:a16="http://schemas.microsoft.com/office/drawing/2014/main" xmlns="" val="20001"/>
                    </a:ext>
                  </a:extLst>
                </a:gridCol>
                <a:gridCol w="2252545">
                  <a:extLst>
                    <a:ext uri="{9D8B030D-6E8A-4147-A177-3AD203B41FA5}">
                      <a16:colId xmlns:a16="http://schemas.microsoft.com/office/drawing/2014/main" xmlns="" val="20002"/>
                    </a:ext>
                  </a:extLst>
                </a:gridCol>
                <a:gridCol w="2852855">
                  <a:extLst>
                    <a:ext uri="{9D8B030D-6E8A-4147-A177-3AD203B41FA5}">
                      <a16:colId xmlns:a16="http://schemas.microsoft.com/office/drawing/2014/main" xmlns="" val="20003"/>
                    </a:ext>
                  </a:extLst>
                </a:gridCol>
              </a:tblGrid>
              <a:tr h="454184">
                <a:tc>
                  <a:txBody>
                    <a:bodyPr/>
                    <a:lstStyle/>
                    <a:p>
                      <a:r>
                        <a:rPr lang="en-US" sz="2000" dirty="0"/>
                        <a:t>Items</a:t>
                      </a:r>
                      <a:endParaRPr lang="en-US" sz="2000" b="1" dirty="0"/>
                    </a:p>
                  </a:txBody>
                  <a:tcPr/>
                </a:tc>
                <a:tc>
                  <a:txBody>
                    <a:bodyPr/>
                    <a:lstStyle/>
                    <a:p>
                      <a:r>
                        <a:rPr lang="en-US" sz="2000" dirty="0"/>
                        <a:t>Affirmative</a:t>
                      </a:r>
                      <a:endParaRPr lang="en-US" sz="2000" b="1" dirty="0"/>
                    </a:p>
                  </a:txBody>
                  <a:tcPr/>
                </a:tc>
                <a:tc>
                  <a:txBody>
                    <a:bodyPr/>
                    <a:lstStyle/>
                    <a:p>
                      <a:r>
                        <a:rPr lang="en-US" sz="2000" dirty="0" smtClean="0"/>
                        <a:t>Legislation (</a:t>
                      </a:r>
                      <a:r>
                        <a:rPr lang="en-US" sz="2000" dirty="0" err="1" smtClean="0"/>
                        <a:t>Hudud</a:t>
                      </a:r>
                      <a:r>
                        <a:rPr lang="en-US" sz="2000" dirty="0" smtClean="0"/>
                        <a:t>)</a:t>
                      </a:r>
                      <a:endParaRPr lang="en-US" sz="2000" dirty="0"/>
                    </a:p>
                  </a:txBody>
                  <a:tcPr/>
                </a:tc>
                <a:tc>
                  <a:txBody>
                    <a:bodyPr/>
                    <a:lstStyle/>
                    <a:p>
                      <a:r>
                        <a:rPr lang="en-US" sz="2000" dirty="0"/>
                        <a:t>Verses</a:t>
                      </a:r>
                      <a:endParaRPr lang="en-US" sz="2000" b="1" dirty="0"/>
                    </a:p>
                  </a:txBody>
                  <a:tcPr/>
                </a:tc>
                <a:extLst>
                  <a:ext uri="{0D108BD9-81ED-4DB2-BD59-A6C34878D82A}">
                    <a16:rowId xmlns:a16="http://schemas.microsoft.com/office/drawing/2014/main" xmlns="" val="10000"/>
                  </a:ext>
                </a:extLst>
              </a:tr>
              <a:tr h="1851378">
                <a:tc>
                  <a:txBody>
                    <a:bodyPr/>
                    <a:lstStyle/>
                    <a:p>
                      <a:r>
                        <a:rPr lang="en-US" sz="2800" dirty="0"/>
                        <a:t>Protection of Intellect</a:t>
                      </a:r>
                    </a:p>
                  </a:txBody>
                  <a:tcPr/>
                </a:tc>
                <a:tc>
                  <a:txBody>
                    <a:bodyPr/>
                    <a:lstStyle/>
                    <a:p>
                      <a:r>
                        <a:rPr lang="en-US" sz="2800" dirty="0"/>
                        <a:t>Education</a:t>
                      </a:r>
                    </a:p>
                  </a:txBody>
                  <a:tcPr/>
                </a:tc>
                <a:tc>
                  <a:txBody>
                    <a:bodyPr/>
                    <a:lstStyle/>
                    <a:p>
                      <a:r>
                        <a:rPr lang="en-US" sz="2800" dirty="0"/>
                        <a:t>Punishment of Intoxication: 80 Lashes</a:t>
                      </a:r>
                    </a:p>
                  </a:txBody>
                  <a:tcPr/>
                </a:tc>
                <a:tc>
                  <a:txBody>
                    <a:bodyPr/>
                    <a:lstStyle/>
                    <a:p>
                      <a:pPr algn="r"/>
                      <a:r>
                        <a:rPr lang="ar-AE" dirty="0"/>
                        <a:t>يٰۤاَيُّهَا الَّذِيۡنَ اٰمَنُوۡۤا اِنَّمَا الۡخَمۡرُ وَالۡمَيۡسِرُ وَالۡاَنۡصَابُ وَالۡاَزۡلَامُ رِجۡسٌ مِّنۡ عَمَلِ الشَّيۡطٰنِ فَاجۡتَنِبُوۡهُ لَعَلَّكُمۡ تُفۡلِحُوۡن</a:t>
                      </a:r>
                      <a:endParaRPr lang="en-US" dirty="0"/>
                    </a:p>
                    <a:p>
                      <a:pPr marL="0" marR="0" indent="0" algn="r" defTabSz="914400" rtl="0" eaLnBrk="1" fontAlgn="auto" latinLnBrk="0" hangingPunct="1">
                        <a:lnSpc>
                          <a:spcPct val="100000"/>
                        </a:lnSpc>
                        <a:spcBef>
                          <a:spcPts val="0"/>
                        </a:spcBef>
                        <a:spcAft>
                          <a:spcPts val="0"/>
                        </a:spcAft>
                        <a:buClrTx/>
                        <a:buSzTx/>
                        <a:buFontTx/>
                        <a:buNone/>
                        <a:tabLst/>
                        <a:defRPr/>
                      </a:pPr>
                      <a:r>
                        <a:rPr lang="en-US" dirty="0"/>
                        <a:t>Al </a:t>
                      </a:r>
                      <a:r>
                        <a:rPr lang="en-US" dirty="0" err="1"/>
                        <a:t>Maaeda</a:t>
                      </a:r>
                      <a:r>
                        <a:rPr lang="en-US" dirty="0"/>
                        <a:t> 90</a:t>
                      </a:r>
                      <a:r>
                        <a:rPr lang="ar-AE" dirty="0"/>
                        <a:t> </a:t>
                      </a:r>
                      <a:endParaRPr lang="en-US" b="1" dirty="0"/>
                    </a:p>
                  </a:txBody>
                  <a:tcPr/>
                </a:tc>
                <a:extLst>
                  <a:ext uri="{0D108BD9-81ED-4DB2-BD59-A6C34878D82A}">
                    <a16:rowId xmlns:a16="http://schemas.microsoft.com/office/drawing/2014/main" xmlns="" val="10001"/>
                  </a:ext>
                </a:extLst>
              </a:tr>
              <a:tr h="1851378">
                <a:tc>
                  <a:txBody>
                    <a:bodyPr/>
                    <a:lstStyle/>
                    <a:p>
                      <a:r>
                        <a:rPr lang="en-US" sz="2800" dirty="0"/>
                        <a:t>Protection of Assets and Property</a:t>
                      </a:r>
                    </a:p>
                  </a:txBody>
                  <a:tcPr/>
                </a:tc>
                <a:tc>
                  <a:txBody>
                    <a:bodyPr/>
                    <a:lstStyle/>
                    <a:p>
                      <a:r>
                        <a:rPr lang="en-US" sz="2800" baseline="0" dirty="0"/>
                        <a:t>Lockers</a:t>
                      </a:r>
                    </a:p>
                    <a:p>
                      <a:r>
                        <a:rPr lang="en-US" sz="2800" baseline="0" dirty="0"/>
                        <a:t>Inflation Control</a:t>
                      </a:r>
                    </a:p>
                    <a:p>
                      <a:r>
                        <a:rPr lang="en-US" sz="2800" baseline="0" dirty="0" err="1"/>
                        <a:t>Riba</a:t>
                      </a:r>
                      <a:r>
                        <a:rPr lang="en-US" sz="2800" baseline="0" dirty="0"/>
                        <a:t>- Free Investment</a:t>
                      </a:r>
                      <a:endParaRPr lang="en-US" sz="2800" dirty="0"/>
                    </a:p>
                  </a:txBody>
                  <a:tcPr/>
                </a:tc>
                <a:tc>
                  <a:txBody>
                    <a:bodyPr/>
                    <a:lstStyle/>
                    <a:p>
                      <a:r>
                        <a:rPr lang="en-US" sz="2800" dirty="0"/>
                        <a:t>Punishment of Hand cutting</a:t>
                      </a:r>
                    </a:p>
                  </a:txBody>
                  <a:tcPr/>
                </a:tc>
                <a:tc>
                  <a:txBody>
                    <a:bodyPr/>
                    <a:lstStyle/>
                    <a:p>
                      <a:pPr algn="r"/>
                      <a:r>
                        <a:rPr lang="ar-AE" dirty="0"/>
                        <a:t>وَالسَّارِقُ وَالسَّارِقَةُ فَاقۡطَعُوۡۤا اَيۡدِيَهُمَا جَزَآءًۢ بِمَا كَسَبَا نَـكَالًا </a:t>
                      </a:r>
                      <a:endParaRPr lang="en-US" dirty="0"/>
                    </a:p>
                    <a:p>
                      <a:pPr algn="r"/>
                      <a:r>
                        <a:rPr lang="ar-AE" dirty="0"/>
                        <a:t>مِّنَ اللّٰهِ ؕ وَاللّٰهُ عَزِيۡزٌ حَكِيۡمٌ‏ </a:t>
                      </a:r>
                      <a:endParaRPr lang="en-US" dirty="0"/>
                    </a:p>
                    <a:p>
                      <a:pPr algn="r"/>
                      <a:r>
                        <a:rPr lang="en-US" dirty="0"/>
                        <a:t>Al </a:t>
                      </a:r>
                      <a:r>
                        <a:rPr lang="en-US" dirty="0" err="1"/>
                        <a:t>Maaeda</a:t>
                      </a:r>
                      <a:r>
                        <a:rPr lang="en-US" dirty="0"/>
                        <a:t> 38</a:t>
                      </a:r>
                      <a:endParaRPr lang="en-US" b="1" dirty="0"/>
                    </a:p>
                  </a:txBody>
                  <a:tcPr/>
                </a:tc>
                <a:extLst>
                  <a:ext uri="{0D108BD9-81ED-4DB2-BD59-A6C34878D82A}">
                    <a16:rowId xmlns:a16="http://schemas.microsoft.com/office/drawing/2014/main" xmlns="" val="10002"/>
                  </a:ext>
                </a:extLst>
              </a:tr>
              <a:tr h="1234440">
                <a:tc>
                  <a:txBody>
                    <a:bodyPr/>
                    <a:lstStyle/>
                    <a:p>
                      <a:endParaRPr kumimoji="0" lang="en-US" sz="2800" u="none" strike="noStrike" kern="1200" baseline="0" dirty="0"/>
                    </a:p>
                    <a:p>
                      <a:r>
                        <a:rPr kumimoji="0" lang="en-US" sz="2800" u="none" strike="noStrike" kern="1200" baseline="0" dirty="0"/>
                        <a:t>Protection of </a:t>
                      </a:r>
                    </a:p>
                    <a:p>
                      <a:r>
                        <a:rPr kumimoji="0" lang="en-US" sz="2800" u="none" strike="noStrike" kern="1200" baseline="0" dirty="0"/>
                        <a:t>Progeny/ Bloodline</a:t>
                      </a:r>
                    </a:p>
                    <a:p>
                      <a:endParaRPr kumimoji="0" lang="en-US" sz="2800" u="none" strike="noStrike" kern="1200" baseline="0" dirty="0"/>
                    </a:p>
                    <a:p>
                      <a:endParaRPr lang="en-US" sz="2800" dirty="0"/>
                    </a:p>
                  </a:txBody>
                  <a:tcPr/>
                </a:tc>
                <a:tc>
                  <a:txBody>
                    <a:bodyPr/>
                    <a:lstStyle/>
                    <a:p>
                      <a:r>
                        <a:rPr lang="en-US" sz="2800" dirty="0" err="1"/>
                        <a:t>Hayya</a:t>
                      </a:r>
                      <a:r>
                        <a:rPr lang="en-US" sz="2800" dirty="0"/>
                        <a:t> Based Society</a:t>
                      </a:r>
                    </a:p>
                  </a:txBody>
                  <a:tcPr/>
                </a:tc>
                <a:tc>
                  <a:txBody>
                    <a:bodyPr/>
                    <a:lstStyle/>
                    <a:p>
                      <a:r>
                        <a:rPr lang="en-US" sz="2800" dirty="0"/>
                        <a:t>Married: </a:t>
                      </a:r>
                      <a:r>
                        <a:rPr lang="en-US" sz="2800" dirty="0" err="1"/>
                        <a:t>Rajam</a:t>
                      </a:r>
                      <a:endParaRPr lang="en-US" sz="2800" dirty="0"/>
                    </a:p>
                    <a:p>
                      <a:r>
                        <a:rPr lang="en-US" sz="2800" dirty="0"/>
                        <a:t>Unmarried:</a:t>
                      </a:r>
                      <a:r>
                        <a:rPr lang="en-US" sz="2800" baseline="0" dirty="0"/>
                        <a:t> 100 Lashes</a:t>
                      </a:r>
                      <a:endParaRPr lang="en-US" sz="28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t> Hadith E </a:t>
                      </a:r>
                      <a:r>
                        <a:rPr lang="en-US" sz="2000" dirty="0" err="1"/>
                        <a:t>Maaez</a:t>
                      </a:r>
                      <a:endParaRPr lang="en-US" sz="2000" dirty="0"/>
                    </a:p>
                    <a:p>
                      <a:pPr algn="r"/>
                      <a:endParaRPr lang="en-US" sz="2000" dirty="0"/>
                    </a:p>
                    <a:p>
                      <a:pPr algn="r"/>
                      <a:endParaRPr lang="en-US" sz="2000" dirty="0"/>
                    </a:p>
                    <a:p>
                      <a:pPr algn="r"/>
                      <a:r>
                        <a:rPr lang="ar-AE" sz="2000" dirty="0"/>
                        <a:t>اَلزَّانِيَةُ وَالزَّانِىۡ فَاجۡلِدُوۡا كُلَّ وَاحِدٍمِّنۡهُمَا مِائَةَ جَلۡدَةٍ‌ </a:t>
                      </a:r>
                      <a:r>
                        <a:rPr lang="en-US" sz="2000" dirty="0"/>
                        <a:t> </a:t>
                      </a:r>
                    </a:p>
                    <a:p>
                      <a:pPr algn="r"/>
                      <a:r>
                        <a:rPr lang="en-US" sz="2000" dirty="0"/>
                        <a:t>Al Noor 2</a:t>
                      </a:r>
                    </a:p>
                    <a:p>
                      <a:pPr algn="r"/>
                      <a:endParaRPr lang="en-US" sz="20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556485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r"/>
            <a:r>
              <a:rPr lang="en-US" sz="3200" dirty="0">
                <a:solidFill>
                  <a:srgbClr val="990000"/>
                </a:solidFill>
              </a:rPr>
              <a:t>(1973.D)</a:t>
            </a:r>
            <a:r>
              <a:rPr lang="ar-SA" sz="3200" dirty="0">
                <a:solidFill>
                  <a:srgbClr val="990000"/>
                </a:solidFill>
              </a:rPr>
              <a:t> </a:t>
            </a:r>
            <a:r>
              <a:rPr lang="ar-SA" sz="3200" b="1" dirty="0">
                <a:solidFill>
                  <a:srgbClr val="990000"/>
                </a:solidFill>
              </a:rPr>
              <a:t>تعريف الشيخ الطاهر بن عاشور</a:t>
            </a:r>
            <a:r>
              <a:rPr lang="en-US" sz="3200" b="1" dirty="0">
                <a:solidFill>
                  <a:srgbClr val="990000"/>
                </a:solidFill>
              </a:rPr>
              <a:t> </a:t>
            </a:r>
          </a:p>
        </p:txBody>
      </p:sp>
      <p:sp>
        <p:nvSpPr>
          <p:cNvPr id="14339" name="Rectangle 3"/>
          <p:cNvSpPr>
            <a:spLocks noGrp="1" noChangeArrowheads="1"/>
          </p:cNvSpPr>
          <p:nvPr>
            <p:ph type="body" idx="1"/>
          </p:nvPr>
        </p:nvSpPr>
        <p:spPr>
          <a:xfrm>
            <a:off x="1143000" y="1447800"/>
            <a:ext cx="7772400" cy="4953000"/>
          </a:xfrm>
        </p:spPr>
        <p:txBody>
          <a:bodyPr>
            <a:normAutofit fontScale="92500" lnSpcReduction="10000"/>
          </a:bodyPr>
          <a:lstStyle/>
          <a:p>
            <a:pPr marL="0" indent="0" algn="r" rtl="1">
              <a:buNone/>
            </a:pPr>
            <a:r>
              <a:rPr lang="ar-SA" dirty="0"/>
              <a:t>عرف</a:t>
            </a:r>
            <a:r>
              <a:rPr lang="ar-SA" b="1" dirty="0"/>
              <a:t> العلامة </a:t>
            </a:r>
            <a:r>
              <a:rPr lang="ar-SA" b="1" dirty="0" smtClean="0"/>
              <a:t>ابن</a:t>
            </a:r>
            <a:r>
              <a:rPr lang="en-US" b="1" dirty="0" smtClean="0"/>
              <a:t> </a:t>
            </a:r>
            <a:r>
              <a:rPr lang="ar-SA" b="1" dirty="0" smtClean="0"/>
              <a:t>عاشور</a:t>
            </a:r>
            <a:r>
              <a:rPr lang="ar-SA" dirty="0" smtClean="0"/>
              <a:t>المقاصد </a:t>
            </a:r>
            <a:r>
              <a:rPr lang="ar-SA" dirty="0"/>
              <a:t>بقوله</a:t>
            </a:r>
          </a:p>
          <a:p>
            <a:pPr marL="0" indent="0" algn="ctr">
              <a:buNone/>
            </a:pPr>
            <a:r>
              <a:rPr lang="ar-SA" b="1" dirty="0" smtClean="0"/>
              <a:t> </a:t>
            </a:r>
            <a:r>
              <a:rPr lang="ar-SA" dirty="0" smtClean="0"/>
              <a:t>«</a:t>
            </a:r>
            <a:r>
              <a:rPr lang="ar-SA" dirty="0"/>
              <a:t>مقاصد التشريع العامة:</a:t>
            </a:r>
            <a:r>
              <a:rPr lang="ar-SA" b="1" dirty="0"/>
              <a:t> هي المعاني والحكم الملحوظة للشارع في جميع أحوال التشريع أو معظمها، بحيث لا تختص ملاحظتها بالكون في نوع خاص من أحكام الشريعة</a:t>
            </a:r>
            <a:r>
              <a:rPr lang="ar-SA" dirty="0"/>
              <a:t>، فيدخل في هذا أوصاف الشريعة وغايتها العامة والمعاني التي لا يخلو التشريع عن ملاحظتها، ويدخل في هذا أيضا معان من الحكم ليست ملحوظة في سائر أنواع الأحكام، ولكنها ملحوظة في أنواع كثيرة منها</a:t>
            </a:r>
            <a:r>
              <a:rPr lang="ar-SA" dirty="0" smtClean="0"/>
              <a:t>»</a:t>
            </a:r>
            <a:endParaRPr lang="en-US" dirty="0" smtClean="0"/>
          </a:p>
          <a:p>
            <a:pPr marL="0" indent="0" algn="just">
              <a:buNone/>
            </a:pPr>
            <a:r>
              <a:rPr lang="ar-QA" dirty="0" smtClean="0"/>
              <a:t> </a:t>
            </a:r>
            <a:r>
              <a:rPr lang="ar-QA" sz="1600" dirty="0"/>
              <a:t>مقاصد الشريعة الإسلامية: 183</a:t>
            </a:r>
            <a:r>
              <a:rPr lang="ar-QA" sz="1600" dirty="0" smtClean="0"/>
              <a:t>.</a:t>
            </a:r>
            <a:endParaRPr lang="en-GB" sz="1600" dirty="0"/>
          </a:p>
          <a:p>
            <a:pPr marL="0" indent="0" algn="just">
              <a:buNone/>
            </a:pPr>
            <a:r>
              <a:rPr lang="en-GB" sz="3600" b="1" dirty="0" err="1"/>
              <a:t>Maqasid</a:t>
            </a:r>
            <a:r>
              <a:rPr lang="en-GB" sz="3600" b="1" dirty="0"/>
              <a:t> are overall intents considered by lawgiver in all commandments.</a:t>
            </a:r>
            <a:endParaRPr lang="ar-QA" sz="3600" b="1" dirty="0"/>
          </a:p>
        </p:txBody>
      </p:sp>
      <p:sp>
        <p:nvSpPr>
          <p:cNvPr id="2" name="Footer Placeholder 1"/>
          <p:cNvSpPr>
            <a:spLocks noGrp="1"/>
          </p:cNvSpPr>
          <p:nvPr>
            <p:ph type="ftr" sz="quarter" idx="11"/>
          </p:nvPr>
        </p:nvSpPr>
        <p:spPr/>
        <p:txBody>
          <a:bodyPr/>
          <a:lstStyle/>
          <a:p>
            <a:r>
              <a:rPr lang="en-US"/>
              <a:t>a.rehman@uettaxila.edu.pk</a:t>
            </a:r>
          </a:p>
        </p:txBody>
      </p:sp>
    </p:spTree>
    <p:extLst>
      <p:ext uri="{BB962C8B-B14F-4D97-AF65-F5344CB8AC3E}">
        <p14:creationId xmlns:p14="http://schemas.microsoft.com/office/powerpoint/2010/main" val="506871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r"/>
            <a:r>
              <a:rPr lang="en-US" sz="3600" b="1" dirty="0">
                <a:solidFill>
                  <a:srgbClr val="990000"/>
                </a:solidFill>
              </a:rPr>
              <a:t>(1974. D) </a:t>
            </a:r>
            <a:r>
              <a:rPr lang="ar-SA" sz="3600" b="1" dirty="0">
                <a:solidFill>
                  <a:srgbClr val="990000"/>
                </a:solidFill>
              </a:rPr>
              <a:t>تعريف الشيخ علال الفاسي</a:t>
            </a:r>
            <a:endParaRPr lang="en-US" sz="3600" b="1" dirty="0">
              <a:solidFill>
                <a:srgbClr val="990000"/>
              </a:solidFill>
            </a:endParaRPr>
          </a:p>
        </p:txBody>
      </p:sp>
      <p:sp>
        <p:nvSpPr>
          <p:cNvPr id="15363" name="Rectangle 3"/>
          <p:cNvSpPr>
            <a:spLocks noGrp="1" noChangeArrowheads="1"/>
          </p:cNvSpPr>
          <p:nvPr>
            <p:ph type="body" idx="1"/>
          </p:nvPr>
        </p:nvSpPr>
        <p:spPr>
          <a:xfrm>
            <a:off x="914400" y="1447800"/>
            <a:ext cx="8077200" cy="5181600"/>
          </a:xfrm>
        </p:spPr>
        <p:txBody>
          <a:bodyPr/>
          <a:lstStyle/>
          <a:p>
            <a:pPr marL="0" indent="0" algn="r">
              <a:buNone/>
            </a:pPr>
            <a:r>
              <a:rPr lang="ar-SA" sz="2800" b="1" dirty="0" smtClean="0"/>
              <a:t>العلامة </a:t>
            </a:r>
            <a:r>
              <a:rPr lang="ar-SA" sz="2800" b="1" dirty="0"/>
              <a:t>علال الفاسي</a:t>
            </a:r>
            <a:r>
              <a:rPr lang="ar-SA" sz="2800" dirty="0"/>
              <a:t> يعرف المقاصد بقوله:</a:t>
            </a:r>
          </a:p>
          <a:p>
            <a:pPr marL="0" indent="0" algn="r">
              <a:buNone/>
            </a:pPr>
            <a:r>
              <a:rPr lang="ar-SA" sz="2800" dirty="0"/>
              <a:t> « المراد بمقاصد الشريعة: الغاية منها والأسرار التي وضعها الشارع عند كل حكم من أحكامها». </a:t>
            </a:r>
            <a:r>
              <a:rPr lang="ar-SA" sz="1800" b="1" dirty="0"/>
              <a:t>مقاصد الشريعة و مكارمها:3.</a:t>
            </a:r>
          </a:p>
          <a:p>
            <a:pPr marL="0" indent="0" algn="r">
              <a:buNone/>
            </a:pPr>
            <a:r>
              <a:rPr lang="en-GB" sz="3600" b="1" dirty="0"/>
              <a:t>“Ultimate goals and wisdom of </a:t>
            </a:r>
            <a:r>
              <a:rPr lang="en-GB" sz="3600" b="1" dirty="0" err="1"/>
              <a:t>Shari’ah</a:t>
            </a:r>
            <a:r>
              <a:rPr lang="en-GB" sz="3600" b="1" dirty="0"/>
              <a:t> commands” is </a:t>
            </a:r>
            <a:r>
              <a:rPr lang="en-GB" sz="3600" b="1" dirty="0" err="1"/>
              <a:t>Maqasid</a:t>
            </a:r>
            <a:endParaRPr lang="ar-SA" sz="3600" b="1" dirty="0"/>
          </a:p>
          <a:p>
            <a:pPr marL="0" indent="0" algn="r">
              <a:buNone/>
            </a:pPr>
            <a:r>
              <a:rPr lang="ar-SA" sz="2800" dirty="0">
                <a:solidFill>
                  <a:srgbClr val="990000"/>
                </a:solidFill>
              </a:rPr>
              <a:t>الغاية منها</a:t>
            </a:r>
            <a:r>
              <a:rPr lang="ar-SA" sz="2800" dirty="0"/>
              <a:t>: يقصد بها المقاصد والكليات العامة؛ لأنه د ثبت أن الشارع قاصدٌ جلبَ المصالح وتكثيرها، ودرء المفاسد وتقليلها.</a:t>
            </a:r>
          </a:p>
          <a:p>
            <a:pPr marL="0" indent="0" algn="r">
              <a:buNone/>
            </a:pPr>
            <a:r>
              <a:rPr lang="ar-SA" sz="2800" dirty="0">
                <a:solidFill>
                  <a:srgbClr val="990000"/>
                </a:solidFill>
              </a:rPr>
              <a:t>الأسرار التي وضعها الشارع عند كل حكم من أحكامها:</a:t>
            </a:r>
            <a:r>
              <a:rPr lang="ar-SA" sz="2800" dirty="0"/>
              <a:t> يقصد بها المقاصد الخاصة والجزئية.</a:t>
            </a:r>
            <a:r>
              <a:rPr lang="en-US" sz="2800" dirty="0"/>
              <a:t> </a:t>
            </a:r>
          </a:p>
          <a:p>
            <a:pPr algn="just">
              <a:buFontTx/>
              <a:buNone/>
            </a:pPr>
            <a:endParaRPr lang="en-US" sz="2800" dirty="0"/>
          </a:p>
        </p:txBody>
      </p:sp>
      <p:sp>
        <p:nvSpPr>
          <p:cNvPr id="2" name="Footer Placeholder 1"/>
          <p:cNvSpPr>
            <a:spLocks noGrp="1"/>
          </p:cNvSpPr>
          <p:nvPr>
            <p:ph type="ftr" sz="quarter" idx="11"/>
          </p:nvPr>
        </p:nvSpPr>
        <p:spPr/>
        <p:txBody>
          <a:bodyPr/>
          <a:lstStyle/>
          <a:p>
            <a:r>
              <a:rPr lang="en-US"/>
              <a:t>a.rehman@uettaxila.edu.pk</a:t>
            </a:r>
          </a:p>
        </p:txBody>
      </p:sp>
    </p:spTree>
    <p:extLst>
      <p:ext uri="{BB962C8B-B14F-4D97-AF65-F5344CB8AC3E}">
        <p14:creationId xmlns:p14="http://schemas.microsoft.com/office/powerpoint/2010/main" val="649408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fontScale="90000"/>
          </a:bodyPr>
          <a:lstStyle/>
          <a:p>
            <a:pPr algn="ctr"/>
            <a:r>
              <a:rPr lang="ar-SA" b="1" dirty="0">
                <a:solidFill>
                  <a:srgbClr val="990000"/>
                </a:solidFill>
              </a:rPr>
              <a:t>التعريف المختار</a:t>
            </a:r>
            <a:r>
              <a:rPr lang="en-US" b="1" dirty="0">
                <a:solidFill>
                  <a:srgbClr val="990000"/>
                </a:solidFill>
              </a:rPr>
              <a:t> </a:t>
            </a:r>
            <a:br>
              <a:rPr lang="en-US" b="1" dirty="0">
                <a:solidFill>
                  <a:srgbClr val="990000"/>
                </a:solidFill>
              </a:rPr>
            </a:br>
            <a:r>
              <a:rPr lang="en-US" b="1" dirty="0">
                <a:solidFill>
                  <a:srgbClr val="990000"/>
                </a:solidFill>
              </a:rPr>
              <a:t>Comprehensive Definition</a:t>
            </a:r>
          </a:p>
        </p:txBody>
      </p:sp>
      <p:sp>
        <p:nvSpPr>
          <p:cNvPr id="117763" name="Rectangle 3"/>
          <p:cNvSpPr>
            <a:spLocks noGrp="1" noChangeArrowheads="1"/>
          </p:cNvSpPr>
          <p:nvPr>
            <p:ph type="body" idx="1"/>
          </p:nvPr>
        </p:nvSpPr>
        <p:spPr>
          <a:xfrm>
            <a:off x="990600" y="1447800"/>
            <a:ext cx="7696200" cy="5029200"/>
          </a:xfrm>
        </p:spPr>
        <p:txBody>
          <a:bodyPr>
            <a:normAutofit fontScale="92500" lnSpcReduction="20000"/>
          </a:bodyPr>
          <a:lstStyle/>
          <a:p>
            <a:pPr marL="0" indent="0" algn="r">
              <a:buNone/>
            </a:pPr>
            <a:r>
              <a:rPr lang="ar-SA" dirty="0"/>
              <a:t>مقاصد الشريعة هي:</a:t>
            </a:r>
          </a:p>
          <a:p>
            <a:pPr marL="0" indent="0" algn="r">
              <a:buNone/>
            </a:pPr>
            <a:r>
              <a:rPr lang="ar-SA" dirty="0"/>
              <a:t>” </a:t>
            </a:r>
            <a:r>
              <a:rPr lang="ar-SA" b="1" dirty="0">
                <a:solidFill>
                  <a:srgbClr val="990000"/>
                </a:solidFill>
              </a:rPr>
              <a:t>المعاني و الحكم الملحوظة للشارع في جميع أحوال التشريع أو معظمها أو عند كل حكم من أحكامها؛ لمصلحة العباد في الدارين</a:t>
            </a:r>
            <a:r>
              <a:rPr lang="ar-SA" dirty="0"/>
              <a:t>“.</a:t>
            </a:r>
            <a:endParaRPr lang="ar-SA" sz="3600" dirty="0"/>
          </a:p>
          <a:p>
            <a:pPr marL="0" indent="0">
              <a:buNone/>
            </a:pPr>
            <a:r>
              <a:rPr lang="en-US" sz="3600" dirty="0" err="1"/>
              <a:t>Hashim</a:t>
            </a:r>
            <a:r>
              <a:rPr lang="en-US" sz="3600" dirty="0"/>
              <a:t> </a:t>
            </a:r>
            <a:r>
              <a:rPr lang="en-US" sz="3600" dirty="0" err="1"/>
              <a:t>Kamali</a:t>
            </a:r>
            <a:r>
              <a:rPr lang="en-US" sz="3600" dirty="0"/>
              <a:t> (2008)</a:t>
            </a:r>
            <a:r>
              <a:rPr lang="ar-SA" sz="3600" dirty="0"/>
              <a:t> </a:t>
            </a:r>
            <a:endParaRPr lang="en-US" sz="3600" dirty="0"/>
          </a:p>
          <a:p>
            <a:pPr algn="just"/>
            <a:r>
              <a:rPr lang="en-US" sz="3600" dirty="0"/>
              <a:t>The word “</a:t>
            </a:r>
            <a:r>
              <a:rPr lang="en-US" sz="3600" dirty="0" err="1"/>
              <a:t>Maqsid</a:t>
            </a:r>
            <a:r>
              <a:rPr lang="en-US" sz="3600" dirty="0"/>
              <a:t>” (plural: </a:t>
            </a:r>
            <a:r>
              <a:rPr lang="en-US" sz="3600" dirty="0" err="1"/>
              <a:t>Maqasid</a:t>
            </a:r>
            <a:r>
              <a:rPr lang="en-US" sz="3600" dirty="0"/>
              <a:t>) reflects a meaning of purpose, objective, principle, intent, goal. It comprise the wisdom and knowledge behind rulings, the objectives of particular actions. (Continue)</a:t>
            </a:r>
          </a:p>
        </p:txBody>
      </p:sp>
      <p:sp>
        <p:nvSpPr>
          <p:cNvPr id="2" name="Footer Placeholder 1"/>
          <p:cNvSpPr>
            <a:spLocks noGrp="1"/>
          </p:cNvSpPr>
          <p:nvPr>
            <p:ph type="ftr" sz="quarter" idx="11"/>
          </p:nvPr>
        </p:nvSpPr>
        <p:spPr/>
        <p:txBody>
          <a:bodyPr/>
          <a:lstStyle/>
          <a:p>
            <a:r>
              <a:rPr lang="en-US"/>
              <a:t>a.rehman@uettaxila.edu.pk</a:t>
            </a:r>
            <a:endParaRPr lang="en-US" dirty="0"/>
          </a:p>
        </p:txBody>
      </p:sp>
    </p:spTree>
    <p:extLst>
      <p:ext uri="{BB962C8B-B14F-4D97-AF65-F5344CB8AC3E}">
        <p14:creationId xmlns:p14="http://schemas.microsoft.com/office/powerpoint/2010/main" val="2478764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pPr algn="ctr"/>
            <a:r>
              <a:rPr lang="ar-SA" b="1" dirty="0">
                <a:solidFill>
                  <a:srgbClr val="990000"/>
                </a:solidFill>
              </a:rPr>
              <a:t>التعريف المختار</a:t>
            </a:r>
            <a:r>
              <a:rPr lang="en-US" b="1" dirty="0">
                <a:solidFill>
                  <a:srgbClr val="990000"/>
                </a:solidFill>
              </a:rPr>
              <a:t> </a:t>
            </a:r>
            <a:br>
              <a:rPr lang="en-US" b="1" dirty="0">
                <a:solidFill>
                  <a:srgbClr val="990000"/>
                </a:solidFill>
              </a:rPr>
            </a:br>
            <a:r>
              <a:rPr lang="en-US" b="1" dirty="0">
                <a:solidFill>
                  <a:srgbClr val="990000"/>
                </a:solidFill>
              </a:rPr>
              <a:t>Comprehensive Definition</a:t>
            </a:r>
            <a:endParaRPr lang="en-GB" dirty="0"/>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1066800" y="1447800"/>
            <a:ext cx="7620000" cy="4724400"/>
          </a:xfrm>
        </p:spPr>
        <p:txBody>
          <a:bodyPr>
            <a:normAutofit lnSpcReduction="10000"/>
          </a:bodyPr>
          <a:lstStyle/>
          <a:p>
            <a:endParaRPr lang="en-US" dirty="0"/>
          </a:p>
          <a:p>
            <a:pPr marL="0" indent="0" algn="just">
              <a:buNone/>
            </a:pPr>
            <a:r>
              <a:rPr lang="en-US" sz="3600" dirty="0" err="1"/>
              <a:t>Hashim</a:t>
            </a:r>
            <a:r>
              <a:rPr lang="en-US" sz="3600" dirty="0"/>
              <a:t> </a:t>
            </a:r>
            <a:r>
              <a:rPr lang="en-US" sz="3600" dirty="0" err="1"/>
              <a:t>Kamali</a:t>
            </a:r>
            <a:r>
              <a:rPr lang="en-US" sz="3600" dirty="0"/>
              <a:t> (2008)</a:t>
            </a:r>
            <a:r>
              <a:rPr lang="ar-SA" sz="3600" dirty="0"/>
              <a:t> </a:t>
            </a:r>
            <a:endParaRPr lang="en-US" sz="3600" dirty="0"/>
          </a:p>
          <a:p>
            <a:pPr algn="just"/>
            <a:r>
              <a:rPr lang="en-US" sz="3600" dirty="0"/>
              <a:t>The </a:t>
            </a:r>
            <a:r>
              <a:rPr lang="en-US" sz="3600" dirty="0" err="1"/>
              <a:t>Shari’ah</a:t>
            </a:r>
            <a:r>
              <a:rPr lang="en-US" sz="3600" dirty="0"/>
              <a:t> is predicated on the benefits of the individual and that of the community, and its laws are designed so as to protect these benefits and facilitate improvement and perfection of the conditions of human life on earth.</a:t>
            </a:r>
          </a:p>
          <a:p>
            <a:endParaRPr lang="en-GB" dirty="0"/>
          </a:p>
        </p:txBody>
      </p:sp>
    </p:spTree>
    <p:extLst>
      <p:ext uri="{BB962C8B-B14F-4D97-AF65-F5344CB8AC3E}">
        <p14:creationId xmlns:p14="http://schemas.microsoft.com/office/powerpoint/2010/main" val="232726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normAutofit fontScale="90000"/>
          </a:bodyPr>
          <a:lstStyle/>
          <a:p>
            <a:pPr algn="r"/>
            <a:r>
              <a:rPr lang="en-US" sz="3200" b="1" dirty="0" smtClean="0">
                <a:solidFill>
                  <a:schemeClr val="tx1"/>
                </a:solidFill>
              </a:rPr>
              <a:t> Subject Matter of the Objectives of </a:t>
            </a:r>
            <a:r>
              <a:rPr lang="en-US" sz="3200" b="1" dirty="0" err="1" smtClean="0">
                <a:solidFill>
                  <a:schemeClr val="tx1"/>
                </a:solidFill>
              </a:rPr>
              <a:t>Sharia’ah</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 </a:t>
            </a:r>
            <a:r>
              <a:rPr lang="ar-AE" sz="3200" b="1" dirty="0" smtClean="0">
                <a:solidFill>
                  <a:schemeClr val="tx1"/>
                </a:solidFill>
              </a:rPr>
              <a:t>موضوع </a:t>
            </a:r>
            <a:r>
              <a:rPr lang="ar-AE" sz="3200" b="1" dirty="0">
                <a:solidFill>
                  <a:schemeClr val="tx1"/>
                </a:solidFill>
              </a:rPr>
              <a:t>علم المقاصد</a:t>
            </a:r>
            <a:endParaRPr lang="en-US" sz="3200" dirty="0">
              <a:solidFill>
                <a:schemeClr val="tx1"/>
              </a:solidFill>
            </a:endParaRPr>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304800" y="1447800"/>
            <a:ext cx="8382000" cy="4876800"/>
          </a:xfrm>
        </p:spPr>
        <p:txBody>
          <a:bodyPr>
            <a:normAutofit lnSpcReduction="10000"/>
          </a:bodyPr>
          <a:lstStyle/>
          <a:p>
            <a:pPr marL="0" indent="0" algn="r">
              <a:buNone/>
            </a:pPr>
            <a:r>
              <a:rPr lang="ar-AE" sz="3200" b="1" dirty="0"/>
              <a:t>هو المصالح والمفاسد والأحكام الشرعية،</a:t>
            </a:r>
            <a:endParaRPr lang="en-US" sz="3200" b="1" dirty="0"/>
          </a:p>
          <a:p>
            <a:pPr marL="0" indent="0" algn="r">
              <a:buNone/>
            </a:pPr>
            <a:r>
              <a:rPr lang="en-US" sz="3600" dirty="0"/>
              <a:t>Subject Matter of “</a:t>
            </a:r>
            <a:r>
              <a:rPr lang="en-US" sz="3600" dirty="0" err="1"/>
              <a:t>Maqasid</a:t>
            </a:r>
            <a:r>
              <a:rPr lang="en-US" sz="3600" dirty="0"/>
              <a:t>” is to secure benefits or repelling evils and </a:t>
            </a:r>
            <a:r>
              <a:rPr lang="en-US" sz="3600" dirty="0" smtClean="0"/>
              <a:t>to ensure </a:t>
            </a:r>
            <a:r>
              <a:rPr lang="en-US" sz="3600" dirty="0" err="1" smtClean="0"/>
              <a:t>Shari’ah</a:t>
            </a:r>
            <a:r>
              <a:rPr lang="en-US" sz="3600" dirty="0" smtClean="0"/>
              <a:t> </a:t>
            </a:r>
            <a:r>
              <a:rPr lang="en-US" sz="3600" dirty="0"/>
              <a:t>rulings.</a:t>
            </a:r>
            <a:endParaRPr lang="en-US" sz="3200" b="1" dirty="0"/>
          </a:p>
          <a:p>
            <a:pPr marL="0" indent="0" algn="r">
              <a:buNone/>
            </a:pPr>
            <a:endParaRPr lang="en-GB" b="1" dirty="0"/>
          </a:p>
          <a:p>
            <a:pPr marL="0" indent="0" algn="r">
              <a:buNone/>
            </a:pPr>
            <a:r>
              <a:rPr lang="ar-AE" b="1" dirty="0"/>
              <a:t> فالمصالح من حيث جلبها والمحافظة عليها وبيان مراتبها،ومراتب ما </a:t>
            </a:r>
            <a:r>
              <a:rPr lang="ar-AE" b="1" dirty="0" smtClean="0"/>
              <a:t>تجلب </a:t>
            </a:r>
            <a:r>
              <a:rPr lang="ar-AE" b="1" dirty="0"/>
              <a:t>به ويحافظ به عليها، </a:t>
            </a:r>
            <a:endParaRPr lang="en-US" b="1" dirty="0"/>
          </a:p>
          <a:p>
            <a:pPr marL="0" indent="0" algn="r">
              <a:buNone/>
            </a:pPr>
            <a:r>
              <a:rPr lang="ar-AE" b="1" dirty="0"/>
              <a:t>والمفاسد من حيث دفعها ودفع ما يدعو إليها</a:t>
            </a:r>
            <a:r>
              <a:rPr lang="ar-AE" b="1" dirty="0" smtClean="0"/>
              <a:t>،</a:t>
            </a:r>
            <a:endParaRPr lang="en-US" b="1" dirty="0"/>
          </a:p>
          <a:p>
            <a:pPr marL="0" indent="0" algn="r">
              <a:buNone/>
            </a:pPr>
            <a:r>
              <a:rPr lang="ar-AE" b="1" dirty="0"/>
              <a:t>والأحكام من حيث جلبها للمصالح ودفعها للمفاسد.</a:t>
            </a:r>
            <a:endParaRPr lang="en-US" dirty="0"/>
          </a:p>
        </p:txBody>
      </p:sp>
    </p:spTree>
    <p:extLst>
      <p:ext uri="{BB962C8B-B14F-4D97-AF65-F5344CB8AC3E}">
        <p14:creationId xmlns:p14="http://schemas.microsoft.com/office/powerpoint/2010/main" val="3513610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8153400" cy="639762"/>
          </a:xfrm>
        </p:spPr>
        <p:txBody>
          <a:bodyPr>
            <a:normAutofit fontScale="90000"/>
          </a:bodyPr>
          <a:lstStyle/>
          <a:p>
            <a:r>
              <a:rPr lang="en-GB" b="1" dirty="0">
                <a:solidFill>
                  <a:schemeClr val="tx1"/>
                </a:solidFill>
              </a:rPr>
              <a:t>Significance of Objectives of </a:t>
            </a:r>
            <a:r>
              <a:rPr lang="en-GB" b="1" dirty="0" err="1">
                <a:solidFill>
                  <a:schemeClr val="tx1"/>
                </a:solidFill>
              </a:rPr>
              <a:t>Shari’ah</a:t>
            </a:r>
            <a:endParaRPr lang="en-US" b="1" dirty="0">
              <a:solidFill>
                <a:schemeClr val="tx1"/>
              </a:solidFill>
            </a:endParaRPr>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304800" y="1219200"/>
            <a:ext cx="8382000" cy="5257800"/>
          </a:xfrm>
        </p:spPr>
        <p:txBody>
          <a:bodyPr>
            <a:normAutofit/>
          </a:bodyPr>
          <a:lstStyle/>
          <a:p>
            <a:pPr marL="0" indent="0" algn="ctr">
              <a:lnSpc>
                <a:spcPct val="80000"/>
              </a:lnSpc>
              <a:buNone/>
            </a:pPr>
            <a:r>
              <a:rPr lang="ar-SA" sz="3600" dirty="0"/>
              <a:t> قال </a:t>
            </a:r>
            <a:r>
              <a:rPr lang="ar-SA" sz="3600" b="1" dirty="0">
                <a:solidFill>
                  <a:srgbClr val="0070C0"/>
                </a:solidFill>
              </a:rPr>
              <a:t>الشاطبي</a:t>
            </a:r>
            <a:r>
              <a:rPr lang="ar-SA" sz="3600" dirty="0"/>
              <a:t>: ”و المقاصد أرواح الأعمال“ </a:t>
            </a:r>
            <a:r>
              <a:rPr lang="ar-SA" sz="2400" dirty="0">
                <a:solidFill>
                  <a:srgbClr val="990000"/>
                </a:solidFill>
              </a:rPr>
              <a:t>الموافقات:2/344.</a:t>
            </a:r>
            <a:endParaRPr lang="en-GB" sz="2400" dirty="0">
              <a:solidFill>
                <a:srgbClr val="990000"/>
              </a:solidFill>
            </a:endParaRPr>
          </a:p>
          <a:p>
            <a:pPr marL="0" indent="0" algn="ctr">
              <a:lnSpc>
                <a:spcPct val="80000"/>
              </a:lnSpc>
              <a:buNone/>
            </a:pPr>
            <a:r>
              <a:rPr lang="en-GB" sz="3200" dirty="0">
                <a:solidFill>
                  <a:srgbClr val="990000"/>
                </a:solidFill>
              </a:rPr>
              <a:t>The objectives are the essence of Actions </a:t>
            </a:r>
          </a:p>
          <a:p>
            <a:pPr marL="0" indent="0" algn="ctr">
              <a:lnSpc>
                <a:spcPct val="80000"/>
              </a:lnSpc>
              <a:buNone/>
            </a:pPr>
            <a:endParaRPr lang="ar-SA" sz="1800" dirty="0">
              <a:solidFill>
                <a:srgbClr val="990000"/>
              </a:solidFill>
            </a:endParaRPr>
          </a:p>
          <a:p>
            <a:pPr marL="0" indent="0" algn="ctr">
              <a:lnSpc>
                <a:spcPct val="80000"/>
              </a:lnSpc>
              <a:buNone/>
            </a:pPr>
            <a:r>
              <a:rPr lang="ar-SA" sz="2800" dirty="0"/>
              <a:t>إن الأعمال التي يمارسها المسلم تظل هامدة بلا روح إذا لم يدرك مقاصدها</a:t>
            </a:r>
            <a:r>
              <a:rPr lang="ar-SA" sz="1800" dirty="0">
                <a:solidFill>
                  <a:srgbClr val="990000"/>
                </a:solidFill>
              </a:rPr>
              <a:t>.</a:t>
            </a:r>
            <a:endParaRPr lang="en-GB" sz="2800" dirty="0"/>
          </a:p>
          <a:p>
            <a:pPr marL="0" indent="0" algn="r">
              <a:lnSpc>
                <a:spcPct val="80000"/>
              </a:lnSpc>
              <a:buNone/>
            </a:pPr>
            <a:endParaRPr lang="en-GB" sz="2800" dirty="0"/>
          </a:p>
          <a:p>
            <a:pPr marL="0" indent="0" algn="r">
              <a:buNone/>
            </a:pPr>
            <a:r>
              <a:rPr lang="ar-SA" sz="2800" dirty="0"/>
              <a:t>وهذا العلامة </a:t>
            </a:r>
            <a:r>
              <a:rPr lang="ar-SA" sz="2800" b="1" dirty="0">
                <a:solidFill>
                  <a:srgbClr val="0070C0"/>
                </a:solidFill>
              </a:rPr>
              <a:t>الطاهر بن عاشور </a:t>
            </a:r>
            <a:r>
              <a:rPr lang="ar-SA" sz="2800" dirty="0"/>
              <a:t>يكشف عن طويته من التصنيف في علم المقاصد، فيقول: «لتكون نبراسا للمتفقهين في الدين ومرجعا بينهم عند اختلاف الأنظار وتبدل الأعصار، وتوسلا إلى </a:t>
            </a:r>
            <a:r>
              <a:rPr lang="ar-SA" sz="2800" dirty="0">
                <a:solidFill>
                  <a:srgbClr val="990000"/>
                </a:solidFill>
              </a:rPr>
              <a:t>إقلال الاختلاف</a:t>
            </a:r>
            <a:r>
              <a:rPr lang="ar-SA" sz="2800" dirty="0"/>
              <a:t> بين فقهاء الأمصار ودربة لأتباعهم على الإنصاف في ترجيح بعض الأقوال على بعض عند تطاير شرر الخلاف». </a:t>
            </a:r>
            <a:r>
              <a:rPr lang="ar-SA" sz="2800" dirty="0">
                <a:solidFill>
                  <a:srgbClr val="990000"/>
                </a:solidFill>
              </a:rPr>
              <a:t>مقاصد الشريعة: 5.</a:t>
            </a:r>
            <a:endParaRPr lang="en-US" sz="2800" dirty="0">
              <a:solidFill>
                <a:srgbClr val="990000"/>
              </a:solidFill>
            </a:endParaRPr>
          </a:p>
          <a:p>
            <a:endParaRPr lang="en-US" dirty="0"/>
          </a:p>
        </p:txBody>
      </p:sp>
    </p:spTree>
    <p:extLst>
      <p:ext uri="{BB962C8B-B14F-4D97-AF65-F5344CB8AC3E}">
        <p14:creationId xmlns:p14="http://schemas.microsoft.com/office/powerpoint/2010/main" val="3785225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772400" cy="944562"/>
          </a:xfrm>
        </p:spPr>
        <p:txBody>
          <a:bodyPr>
            <a:normAutofit fontScale="90000"/>
          </a:bodyPr>
          <a:lstStyle/>
          <a:p>
            <a:r>
              <a:rPr lang="en-GB" b="1" dirty="0" smtClean="0">
                <a:solidFill>
                  <a:schemeClr val="tx1"/>
                </a:solidFill>
              </a:rPr>
              <a:t>Significance of Objectives of </a:t>
            </a:r>
            <a:r>
              <a:rPr lang="en-GB" b="1" dirty="0" err="1" smtClean="0">
                <a:solidFill>
                  <a:schemeClr val="tx1"/>
                </a:solidFill>
              </a:rPr>
              <a:t>Shari’ah</a:t>
            </a:r>
            <a:endParaRPr lang="en-GB" b="1" dirty="0">
              <a:solidFill>
                <a:schemeClr val="tx1"/>
              </a:solidFill>
            </a:endParaRPr>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990600" y="1219200"/>
            <a:ext cx="7696200" cy="5410200"/>
          </a:xfrm>
        </p:spPr>
        <p:txBody>
          <a:bodyPr>
            <a:normAutofit fontScale="92500" lnSpcReduction="10000"/>
          </a:bodyPr>
          <a:lstStyle/>
          <a:p>
            <a:pPr marL="0" indent="0" algn="r">
              <a:buNone/>
            </a:pPr>
            <a:r>
              <a:rPr lang="ar-AE" sz="3600" dirty="0"/>
              <a:t>ويقول ولي الله الدهلوي:</a:t>
            </a:r>
            <a:endParaRPr lang="en-GB" sz="3600" dirty="0"/>
          </a:p>
          <a:p>
            <a:pPr marL="0" indent="0" algn="r">
              <a:buNone/>
            </a:pPr>
            <a:r>
              <a:rPr lang="ar-AE" sz="3600" dirty="0"/>
              <a:t>ومنها أن يحصل به الاطمئنان الزائد على الإيمان </a:t>
            </a:r>
            <a:endParaRPr lang="en-GB" sz="3600" dirty="0"/>
          </a:p>
          <a:p>
            <a:pPr marL="0" indent="0">
              <a:buNone/>
            </a:pPr>
            <a:r>
              <a:rPr lang="en-GB" sz="3200" dirty="0"/>
              <a:t>The Objectives Theory increases satisfaction on belief.</a:t>
            </a:r>
          </a:p>
          <a:p>
            <a:pPr marL="0" indent="0">
              <a:buNone/>
            </a:pPr>
            <a:r>
              <a:rPr lang="en-GB" sz="3200" dirty="0"/>
              <a:t>Example: </a:t>
            </a:r>
            <a:r>
              <a:rPr lang="ar-AE" sz="3200" dirty="0"/>
              <a:t>كما قال إبراهيم الخليل</a:t>
            </a: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dirty="0"/>
          </a:p>
          <a:p>
            <a:pPr marL="0" indent="0">
              <a:buNone/>
            </a:pPr>
            <a:r>
              <a:rPr lang="ar-AE" dirty="0"/>
              <a:t>ذلك أن تظاهر الدلائل وكثرة طرق العلم يثلجان الصدر ويزيلان اضطراب القلب». حجة الله البالغة: 14/278</a:t>
            </a:r>
          </a:p>
          <a:p>
            <a:endParaRPr lang="ar-AE" dirty="0"/>
          </a:p>
          <a:p>
            <a:endParaRPr lang="en-GB" dirty="0"/>
          </a:p>
        </p:txBody>
      </p:sp>
      <p:pic>
        <p:nvPicPr>
          <p:cNvPr id="5" name="Picture 4"/>
          <p:cNvPicPr>
            <a:picLocks noChangeAspect="1"/>
          </p:cNvPicPr>
          <p:nvPr/>
        </p:nvPicPr>
        <p:blipFill>
          <a:blip r:embed="rId2"/>
          <a:stretch>
            <a:fillRect/>
          </a:stretch>
        </p:blipFill>
        <p:spPr>
          <a:xfrm>
            <a:off x="1295400" y="3600450"/>
            <a:ext cx="6934200" cy="1657350"/>
          </a:xfrm>
          <a:prstGeom prst="rect">
            <a:avLst/>
          </a:prstGeom>
        </p:spPr>
      </p:pic>
    </p:spTree>
    <p:extLst>
      <p:ext uri="{BB962C8B-B14F-4D97-AF65-F5344CB8AC3E}">
        <p14:creationId xmlns:p14="http://schemas.microsoft.com/office/powerpoint/2010/main" val="938017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Classification of “</a:t>
            </a:r>
            <a:r>
              <a:rPr lang="en-US" dirty="0" err="1">
                <a:solidFill>
                  <a:schemeClr val="tx1"/>
                </a:solidFill>
              </a:rPr>
              <a:t>Maqasid</a:t>
            </a:r>
            <a:r>
              <a:rPr lang="en-US" dirty="0">
                <a:solidFill>
                  <a:schemeClr val="tx1"/>
                </a:solidFill>
              </a:rPr>
              <a:t>”</a:t>
            </a:r>
          </a:p>
        </p:txBody>
      </p:sp>
      <p:sp>
        <p:nvSpPr>
          <p:cNvPr id="3" name="Footer Placeholder 2"/>
          <p:cNvSpPr>
            <a:spLocks noGrp="1"/>
          </p:cNvSpPr>
          <p:nvPr>
            <p:ph type="ftr" sz="quarter" idx="11"/>
          </p:nvPr>
        </p:nvSpPr>
        <p:spPr/>
        <p:txBody>
          <a:bodyPr/>
          <a:lstStyle/>
          <a:p>
            <a:r>
              <a:rPr lang="en-US"/>
              <a:t>a.rehman@uettaxila.edu.pk</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64452994"/>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2091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320"/>
            <a:ext cx="7866888" cy="944880"/>
          </a:xfrm>
        </p:spPr>
        <p:txBody>
          <a:bodyPr/>
          <a:lstStyle/>
          <a:p>
            <a:r>
              <a:rPr lang="en-US" dirty="0" smtClean="0"/>
              <a:t>Introduction- </a:t>
            </a:r>
            <a:r>
              <a:rPr lang="ur-PK" sz="4400" dirty="0" smtClean="0"/>
              <a:t>عقودرسم </a:t>
            </a:r>
            <a:r>
              <a:rPr lang="ur-PK" sz="4400" dirty="0"/>
              <a:t>المفتي</a:t>
            </a:r>
            <a:endParaRPr lang="en-US" dirty="0"/>
          </a:p>
        </p:txBody>
      </p:sp>
      <p:sp>
        <p:nvSpPr>
          <p:cNvPr id="3" name="Content Placeholder 2"/>
          <p:cNvSpPr>
            <a:spLocks noGrp="1"/>
          </p:cNvSpPr>
          <p:nvPr>
            <p:ph sz="half" idx="1"/>
          </p:nvPr>
        </p:nvSpPr>
        <p:spPr>
          <a:xfrm>
            <a:off x="685800" y="1486469"/>
            <a:ext cx="4419600" cy="5371531"/>
          </a:xfrm>
        </p:spPr>
        <p:txBody>
          <a:bodyPr>
            <a:normAutofit fontScale="70000" lnSpcReduction="20000"/>
          </a:bodyPr>
          <a:lstStyle/>
          <a:p>
            <a:pPr algn="just"/>
            <a:r>
              <a:rPr lang="en-US" sz="3100" dirty="0" err="1"/>
              <a:t>Ibn</a:t>
            </a:r>
            <a:r>
              <a:rPr lang="en-US" sz="3100" dirty="0"/>
              <a:t> ‘</a:t>
            </a:r>
            <a:r>
              <a:rPr lang="en-US" sz="3100" dirty="0" err="1"/>
              <a:t>Ābidīn's</a:t>
            </a:r>
            <a:r>
              <a:rPr lang="en-US" sz="3100" dirty="0"/>
              <a:t> </a:t>
            </a:r>
            <a:r>
              <a:rPr lang="en-US" sz="3100" dirty="0" smtClean="0"/>
              <a:t>74 </a:t>
            </a:r>
            <a:r>
              <a:rPr lang="en-GB" sz="3100" dirty="0" smtClean="0"/>
              <a:t>couplets </a:t>
            </a:r>
            <a:r>
              <a:rPr lang="en-US" sz="3100" dirty="0" smtClean="0"/>
              <a:t>named </a:t>
            </a:r>
            <a:r>
              <a:rPr lang="en-US" sz="3100" dirty="0"/>
              <a:t>“</a:t>
            </a:r>
            <a:r>
              <a:rPr lang="ur-PK" sz="3100" dirty="0"/>
              <a:t>عقودرسم المفتي</a:t>
            </a:r>
            <a:r>
              <a:rPr lang="en-US" sz="3100" dirty="0" smtClean="0"/>
              <a:t>” </a:t>
            </a:r>
            <a:r>
              <a:rPr lang="en-US" sz="3100" dirty="0"/>
              <a:t>on the mufti's task’, written in the </a:t>
            </a:r>
            <a:r>
              <a:rPr lang="en-US" sz="3100" dirty="0" smtClean="0"/>
              <a:t>seventeenth century. </a:t>
            </a:r>
            <a:r>
              <a:rPr lang="en-US" sz="3100" dirty="0"/>
              <a:t>Then, he explained himself and titled it by “</a:t>
            </a:r>
            <a:r>
              <a:rPr lang="ur-PK" sz="3100" dirty="0"/>
              <a:t>شرح </a:t>
            </a:r>
            <a:r>
              <a:rPr lang="ur-PK" sz="3100" dirty="0" smtClean="0"/>
              <a:t>عقودرسم </a:t>
            </a:r>
            <a:r>
              <a:rPr lang="ur-PK" sz="3100" dirty="0"/>
              <a:t>المفتي</a:t>
            </a:r>
            <a:r>
              <a:rPr lang="en-US" sz="3100" dirty="0" smtClean="0"/>
              <a:t>”</a:t>
            </a:r>
          </a:p>
          <a:p>
            <a:pPr algn="just"/>
            <a:endParaRPr lang="en-US" sz="3100" dirty="0" smtClean="0"/>
          </a:p>
          <a:p>
            <a:pPr algn="just"/>
            <a:r>
              <a:rPr lang="en-US" sz="3100" dirty="0" smtClean="0"/>
              <a:t>It </a:t>
            </a:r>
            <a:r>
              <a:rPr lang="en-US" sz="3100" dirty="0"/>
              <a:t> </a:t>
            </a:r>
            <a:r>
              <a:rPr lang="en-US" sz="3100" dirty="0" smtClean="0"/>
              <a:t>is </a:t>
            </a:r>
            <a:r>
              <a:rPr lang="en-US" sz="3100" dirty="0"/>
              <a:t>a highly condensed version of a conventional academic work </a:t>
            </a:r>
            <a:r>
              <a:rPr lang="en-US" sz="3100" dirty="0" smtClean="0"/>
              <a:t> sometimes </a:t>
            </a:r>
            <a:r>
              <a:rPr lang="en-US" sz="3100" dirty="0"/>
              <a:t>called ‘manuals for muftis’ or </a:t>
            </a:r>
            <a:r>
              <a:rPr lang="en-US" sz="3100" dirty="0" err="1"/>
              <a:t>adab</a:t>
            </a:r>
            <a:r>
              <a:rPr lang="en-US" sz="3100" dirty="0"/>
              <a:t> al-</a:t>
            </a:r>
            <a:r>
              <a:rPr lang="en-US" sz="3100" dirty="0" err="1"/>
              <a:t>muftī</a:t>
            </a:r>
            <a:r>
              <a:rPr lang="en-US" sz="3100" dirty="0"/>
              <a:t>. </a:t>
            </a:r>
            <a:endParaRPr lang="en-US" sz="3100" dirty="0" smtClean="0"/>
          </a:p>
          <a:p>
            <a:pPr algn="just"/>
            <a:endParaRPr lang="en-US" sz="3100" dirty="0"/>
          </a:p>
          <a:p>
            <a:pPr algn="just"/>
            <a:r>
              <a:rPr lang="en-US" sz="3100" dirty="0" smtClean="0"/>
              <a:t>It </a:t>
            </a:r>
            <a:r>
              <a:rPr lang="en-US" sz="3100" dirty="0"/>
              <a:t>aims to inform the professional mufti and the educated jurist of a methodology for the discovery of a rule of law. </a:t>
            </a:r>
            <a:endParaRPr lang="en-US" sz="3100" dirty="0" smtClean="0"/>
          </a:p>
          <a:p>
            <a:endParaRPr lang="en-US" dirty="0" smtClean="0"/>
          </a:p>
          <a:p>
            <a:endParaRPr lang="en-US" dirty="0" smtClean="0"/>
          </a:p>
          <a:p>
            <a:endParaRPr lang="en-US" dirty="0"/>
          </a:p>
        </p:txBody>
      </p:sp>
      <p:sp>
        <p:nvSpPr>
          <p:cNvPr id="4" name="Content Placeholder 3"/>
          <p:cNvSpPr>
            <a:spLocks noGrp="1"/>
          </p:cNvSpPr>
          <p:nvPr>
            <p:ph sz="half" idx="2"/>
          </p:nvPr>
        </p:nvSpPr>
        <p:spPr/>
        <p:txBody>
          <a:bodyPr>
            <a:normAutofit fontScale="70000" lnSpcReduction="20000"/>
          </a:bodyPr>
          <a:lstStyle/>
          <a:p>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486469"/>
            <a:ext cx="3712592" cy="472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1457325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fontScale="90000"/>
          </a:bodyPr>
          <a:lstStyle/>
          <a:p>
            <a:r>
              <a:rPr lang="en-US" b="1" dirty="0" smtClean="0">
                <a:solidFill>
                  <a:schemeClr val="tx1"/>
                </a:solidFill>
              </a:rPr>
              <a:t> Classification </a:t>
            </a:r>
            <a:r>
              <a:rPr lang="en-US" b="1" dirty="0">
                <a:solidFill>
                  <a:schemeClr val="tx1"/>
                </a:solidFill>
              </a:rPr>
              <a:t>of “</a:t>
            </a:r>
            <a:r>
              <a:rPr lang="en-US" b="1" dirty="0" err="1">
                <a:solidFill>
                  <a:schemeClr val="tx1"/>
                </a:solidFill>
              </a:rPr>
              <a:t>Maqasid</a:t>
            </a:r>
            <a:r>
              <a:rPr lang="en-US" b="1" dirty="0">
                <a:solidFill>
                  <a:schemeClr val="tx1"/>
                </a:solidFill>
              </a:rPr>
              <a:t>/</a:t>
            </a:r>
            <a:r>
              <a:rPr lang="en-US" b="1" dirty="0" err="1">
                <a:solidFill>
                  <a:schemeClr val="tx1"/>
                </a:solidFill>
              </a:rPr>
              <a:t>Masalih</a:t>
            </a:r>
            <a:r>
              <a:rPr lang="en-US" b="1" dirty="0">
                <a:solidFill>
                  <a:schemeClr val="tx1"/>
                </a:solidFill>
              </a:rPr>
              <a:t>”</a:t>
            </a:r>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990600" y="1295400"/>
            <a:ext cx="7696200" cy="5334000"/>
          </a:xfrm>
        </p:spPr>
        <p:txBody>
          <a:bodyPr>
            <a:normAutofit/>
          </a:bodyPr>
          <a:lstStyle/>
          <a:p>
            <a:r>
              <a:rPr lang="en-US" sz="3600" dirty="0" err="1"/>
              <a:t>Shatibi</a:t>
            </a:r>
            <a:r>
              <a:rPr lang="en-US" sz="3600" dirty="0"/>
              <a:t> (d.790 A.H) divided on behalf of  Imam </a:t>
            </a:r>
            <a:r>
              <a:rPr lang="en-US" sz="3600" dirty="0" err="1"/>
              <a:t>ul</a:t>
            </a:r>
            <a:r>
              <a:rPr lang="en-US" sz="3600" dirty="0"/>
              <a:t> </a:t>
            </a:r>
            <a:r>
              <a:rPr lang="en-US" sz="3600" dirty="0" err="1"/>
              <a:t>harmain</a:t>
            </a:r>
            <a:r>
              <a:rPr lang="en-US" sz="3600" dirty="0"/>
              <a:t> </a:t>
            </a:r>
            <a:r>
              <a:rPr lang="en-US" sz="3600" dirty="0" err="1"/>
              <a:t>Jawaini</a:t>
            </a:r>
            <a:r>
              <a:rPr lang="en-US" sz="3600" dirty="0"/>
              <a:t> (d.478/1085)general objectives into three categories in a descending order of importance</a:t>
            </a:r>
            <a:r>
              <a:rPr lang="en-US" sz="3600" dirty="0" smtClean="0"/>
              <a:t>:</a:t>
            </a:r>
            <a:endParaRPr lang="en-US" sz="3600" dirty="0"/>
          </a:p>
          <a:p>
            <a:pPr marL="857250" indent="-857250">
              <a:buAutoNum type="romanLcParenR"/>
            </a:pPr>
            <a:r>
              <a:rPr lang="en-US" sz="3600" dirty="0" err="1"/>
              <a:t>Daruriyyat</a:t>
            </a:r>
            <a:r>
              <a:rPr lang="en-US" sz="3600" dirty="0"/>
              <a:t> (Essentials), </a:t>
            </a:r>
          </a:p>
          <a:p>
            <a:pPr marL="0" indent="0">
              <a:buNone/>
            </a:pPr>
            <a:r>
              <a:rPr lang="en-US" sz="3600" dirty="0"/>
              <a:t>       Faith, Life, Lineage, Intellect and Property</a:t>
            </a:r>
          </a:p>
          <a:p>
            <a:pPr marL="0" indent="0">
              <a:buNone/>
            </a:pPr>
            <a:endParaRPr lang="en-US" dirty="0"/>
          </a:p>
        </p:txBody>
      </p:sp>
    </p:spTree>
    <p:extLst>
      <p:ext uri="{BB962C8B-B14F-4D97-AF65-F5344CB8AC3E}">
        <p14:creationId xmlns:p14="http://schemas.microsoft.com/office/powerpoint/2010/main" val="4242555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r>
              <a:rPr lang="en-US" b="1" dirty="0">
                <a:solidFill>
                  <a:schemeClr val="tx1"/>
                </a:solidFill>
              </a:rPr>
              <a:t>Classification of “</a:t>
            </a:r>
            <a:r>
              <a:rPr lang="en-US" b="1" dirty="0" err="1">
                <a:solidFill>
                  <a:schemeClr val="tx1"/>
                </a:solidFill>
              </a:rPr>
              <a:t>Maqasid</a:t>
            </a:r>
            <a:r>
              <a:rPr lang="en-US" b="1" dirty="0">
                <a:solidFill>
                  <a:schemeClr val="tx1"/>
                </a:solidFill>
              </a:rPr>
              <a:t>/</a:t>
            </a:r>
            <a:r>
              <a:rPr lang="en-US" b="1" dirty="0" err="1">
                <a:solidFill>
                  <a:schemeClr val="tx1"/>
                </a:solidFill>
              </a:rPr>
              <a:t>Masalih</a:t>
            </a:r>
            <a:r>
              <a:rPr lang="en-US" b="1" dirty="0">
                <a:solidFill>
                  <a:schemeClr val="tx1"/>
                </a:solidFill>
              </a:rPr>
              <a:t>”</a:t>
            </a:r>
            <a:endParaRPr lang="en-GB" dirty="0"/>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1066800" y="1447800"/>
            <a:ext cx="7772400" cy="4953000"/>
          </a:xfrm>
        </p:spPr>
        <p:txBody>
          <a:bodyPr>
            <a:normAutofit lnSpcReduction="10000"/>
          </a:bodyPr>
          <a:lstStyle/>
          <a:p>
            <a:pPr marL="0" indent="0" algn="just">
              <a:buNone/>
            </a:pPr>
            <a:r>
              <a:rPr lang="en-US" sz="3600" dirty="0"/>
              <a:t>ii) </a:t>
            </a:r>
            <a:r>
              <a:rPr lang="en-US" sz="3600" dirty="0" err="1"/>
              <a:t>Hajiyyat</a:t>
            </a:r>
            <a:r>
              <a:rPr lang="en-US" sz="3600" dirty="0"/>
              <a:t> (Complementary)</a:t>
            </a:r>
          </a:p>
          <a:p>
            <a:pPr marL="0" indent="0" algn="just">
              <a:buNone/>
            </a:pPr>
            <a:r>
              <a:rPr lang="en-US" sz="3600" dirty="0"/>
              <a:t> It consists of what is needed by the community for the achievement of its interest and the proper functioning of its affairs. If it is neglected, the social order will not actually collapse but will not function well. Likewise, it is not on the level of what is indispensable (</a:t>
            </a:r>
            <a:r>
              <a:rPr lang="en-US" sz="3600" dirty="0" err="1"/>
              <a:t>daruri</a:t>
            </a:r>
            <a:r>
              <a:rPr lang="en-US" sz="3600" dirty="0"/>
              <a:t>) (Ibn Ashur, 2006, p. 123). </a:t>
            </a:r>
          </a:p>
          <a:p>
            <a:pPr marL="0" indent="0">
              <a:buNone/>
            </a:pPr>
            <a:endParaRPr lang="en-US" dirty="0"/>
          </a:p>
          <a:p>
            <a:endParaRPr lang="en-GB" dirty="0"/>
          </a:p>
        </p:txBody>
      </p:sp>
    </p:spTree>
    <p:extLst>
      <p:ext uri="{BB962C8B-B14F-4D97-AF65-F5344CB8AC3E}">
        <p14:creationId xmlns:p14="http://schemas.microsoft.com/office/powerpoint/2010/main" val="2010080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1143000"/>
          </a:xfrm>
        </p:spPr>
        <p:txBody>
          <a:bodyPr>
            <a:normAutofit fontScale="90000"/>
          </a:bodyPr>
          <a:lstStyle/>
          <a:p>
            <a:r>
              <a:rPr lang="en-US" b="1" dirty="0">
                <a:solidFill>
                  <a:schemeClr val="tx1"/>
                </a:solidFill>
              </a:rPr>
              <a:t>Classification of “</a:t>
            </a:r>
            <a:r>
              <a:rPr lang="en-US" b="1" dirty="0" err="1">
                <a:solidFill>
                  <a:schemeClr val="tx1"/>
                </a:solidFill>
              </a:rPr>
              <a:t>Maqasid</a:t>
            </a:r>
            <a:r>
              <a:rPr lang="en-US" b="1" dirty="0">
                <a:solidFill>
                  <a:schemeClr val="tx1"/>
                </a:solidFill>
              </a:rPr>
              <a:t>/</a:t>
            </a:r>
            <a:r>
              <a:rPr lang="en-US" b="1" dirty="0" err="1">
                <a:solidFill>
                  <a:schemeClr val="tx1"/>
                </a:solidFill>
              </a:rPr>
              <a:t>Masalih</a:t>
            </a:r>
            <a:r>
              <a:rPr lang="en-US" b="1" dirty="0">
                <a:solidFill>
                  <a:schemeClr val="tx1"/>
                </a:solidFill>
              </a:rPr>
              <a:t>”</a:t>
            </a:r>
            <a:endParaRPr lang="en-GB" dirty="0"/>
          </a:p>
        </p:txBody>
      </p:sp>
      <p:sp>
        <p:nvSpPr>
          <p:cNvPr id="3" name="Footer Placeholder 2"/>
          <p:cNvSpPr>
            <a:spLocks noGrp="1"/>
          </p:cNvSpPr>
          <p:nvPr>
            <p:ph type="ftr" sz="quarter" idx="11"/>
          </p:nvPr>
        </p:nvSpPr>
        <p:spPr/>
        <p:txBody>
          <a:bodyPr/>
          <a:lstStyle/>
          <a:p>
            <a:r>
              <a:rPr lang="en-US"/>
              <a:t>a.rehman@uettaxila.edu.pk</a:t>
            </a:r>
          </a:p>
        </p:txBody>
      </p:sp>
      <p:sp>
        <p:nvSpPr>
          <p:cNvPr id="4" name="Content Placeholder 3"/>
          <p:cNvSpPr>
            <a:spLocks noGrp="1"/>
          </p:cNvSpPr>
          <p:nvPr>
            <p:ph sz="quarter" idx="1"/>
          </p:nvPr>
        </p:nvSpPr>
        <p:spPr>
          <a:xfrm>
            <a:off x="1066800" y="1828800"/>
            <a:ext cx="7772400" cy="4191000"/>
          </a:xfrm>
        </p:spPr>
        <p:txBody>
          <a:bodyPr/>
          <a:lstStyle/>
          <a:p>
            <a:pPr algn="just"/>
            <a:r>
              <a:rPr lang="en-GB" sz="3600" dirty="0" err="1"/>
              <a:t>Tahsiniyyat</a:t>
            </a:r>
            <a:r>
              <a:rPr lang="en-GB" sz="3600" dirty="0"/>
              <a:t> (embellishments) </a:t>
            </a:r>
          </a:p>
          <a:p>
            <a:pPr marL="0" indent="0" algn="just">
              <a:buNone/>
            </a:pPr>
            <a:r>
              <a:rPr lang="en-GB" sz="3600" dirty="0"/>
              <a:t>These are in the nature of desirable parts as they seek to attain refinement and perfection in the customs and conduct of people at all levels of achievement (</a:t>
            </a:r>
            <a:r>
              <a:rPr lang="en-GB" sz="3600" dirty="0" err="1"/>
              <a:t>Kamali</a:t>
            </a:r>
            <a:r>
              <a:rPr lang="en-GB" sz="3600" dirty="0"/>
              <a:t>, 2008).</a:t>
            </a:r>
          </a:p>
          <a:p>
            <a:endParaRPr lang="en-GB" dirty="0"/>
          </a:p>
        </p:txBody>
      </p:sp>
    </p:spTree>
    <p:extLst>
      <p:ext uri="{BB962C8B-B14F-4D97-AF65-F5344CB8AC3E}">
        <p14:creationId xmlns:p14="http://schemas.microsoft.com/office/powerpoint/2010/main" val="3114066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848600" cy="1066800"/>
          </a:xfrm>
        </p:spPr>
        <p:txBody>
          <a:bodyPr>
            <a:normAutofit fontScale="90000"/>
          </a:bodyPr>
          <a:lstStyle/>
          <a:p>
            <a:r>
              <a:rPr lang="en-US" b="1" dirty="0">
                <a:solidFill>
                  <a:schemeClr val="tx1">
                    <a:lumMod val="95000"/>
                    <a:lumOff val="5000"/>
                  </a:schemeClr>
                </a:solidFill>
              </a:rPr>
              <a:t>Extension of Classical five objectives</a:t>
            </a:r>
          </a:p>
        </p:txBody>
      </p:sp>
      <p:sp>
        <p:nvSpPr>
          <p:cNvPr id="3" name="Footer Placeholder 2"/>
          <p:cNvSpPr>
            <a:spLocks noGrp="1"/>
          </p:cNvSpPr>
          <p:nvPr>
            <p:ph type="ftr" sz="quarter" idx="11"/>
          </p:nvPr>
        </p:nvSpPr>
        <p:spPr/>
        <p:txBody>
          <a:bodyPr/>
          <a:lstStyle/>
          <a:p>
            <a:r>
              <a:rPr lang="en-US"/>
              <a:t>a.rehman@uettaxila.edu.pk</a:t>
            </a:r>
            <a:endParaRPr lang="en-US" dirty="0"/>
          </a:p>
        </p:txBody>
      </p:sp>
      <p:sp>
        <p:nvSpPr>
          <p:cNvPr id="4" name="Content Placeholder 3"/>
          <p:cNvSpPr>
            <a:spLocks noGrp="1"/>
          </p:cNvSpPr>
          <p:nvPr>
            <p:ph sz="quarter" idx="1"/>
          </p:nvPr>
        </p:nvSpPr>
        <p:spPr>
          <a:xfrm>
            <a:off x="1066800" y="1447800"/>
            <a:ext cx="7848600" cy="5029200"/>
          </a:xfrm>
        </p:spPr>
        <p:txBody>
          <a:bodyPr>
            <a:noAutofit/>
          </a:bodyPr>
          <a:lstStyle/>
          <a:p>
            <a:pPr marL="0" indent="0">
              <a:buNone/>
            </a:pPr>
            <a:r>
              <a:rPr lang="en-US" sz="3600" dirty="0" err="1"/>
              <a:t>Ibn</a:t>
            </a:r>
            <a:r>
              <a:rPr lang="en-US" sz="3600" dirty="0"/>
              <a:t> e </a:t>
            </a:r>
            <a:r>
              <a:rPr lang="en-US" sz="3600" dirty="0" err="1"/>
              <a:t>Taymiyya</a:t>
            </a:r>
            <a:r>
              <a:rPr lang="en-US" sz="3600" dirty="0"/>
              <a:t> (D. 728) said to prolong to benefit and to protect from harmful.</a:t>
            </a:r>
          </a:p>
          <a:p>
            <a:pPr marL="0" indent="0">
              <a:buNone/>
            </a:pPr>
            <a:r>
              <a:rPr lang="en-US" sz="3600" dirty="0" err="1" smtClean="0"/>
              <a:t>Sidiqi</a:t>
            </a:r>
            <a:r>
              <a:rPr lang="en-US" sz="3600" dirty="0" smtClean="0"/>
              <a:t> </a:t>
            </a:r>
            <a:r>
              <a:rPr lang="en-US" sz="3600" dirty="0"/>
              <a:t>(2008) </a:t>
            </a:r>
            <a:r>
              <a:rPr lang="en-US" sz="3600" dirty="0" smtClean="0"/>
              <a:t>discussed “Environmental </a:t>
            </a:r>
            <a:r>
              <a:rPr lang="en-US" sz="3600" dirty="0"/>
              <a:t>Protection</a:t>
            </a:r>
            <a:r>
              <a:rPr lang="en-US" sz="3600" dirty="0" smtClean="0"/>
              <a:t>”. </a:t>
            </a:r>
            <a:endParaRPr lang="en-US" sz="3600" dirty="0"/>
          </a:p>
          <a:p>
            <a:pPr marL="0" indent="0">
              <a:buNone/>
            </a:pPr>
            <a:r>
              <a:rPr lang="en-US" sz="3600" dirty="0" err="1"/>
              <a:t>Chapra</a:t>
            </a:r>
            <a:r>
              <a:rPr lang="en-US" sz="3600" dirty="0"/>
              <a:t> (2008)added “ Good Governess” </a:t>
            </a:r>
          </a:p>
          <a:p>
            <a:pPr marL="0" indent="0">
              <a:buNone/>
            </a:pPr>
            <a:r>
              <a:rPr lang="en-US" sz="3600" dirty="0" smtClean="0"/>
              <a:t>The Nexus of </a:t>
            </a:r>
            <a:r>
              <a:rPr lang="en-US" sz="3600" dirty="0"/>
              <a:t>development </a:t>
            </a:r>
            <a:r>
              <a:rPr lang="en-US" sz="3600" dirty="0" smtClean="0"/>
              <a:t>and </a:t>
            </a:r>
            <a:r>
              <a:rPr lang="en-US" sz="3600" dirty="0" err="1" smtClean="0"/>
              <a:t>Maqasid</a:t>
            </a:r>
            <a:r>
              <a:rPr lang="en-US" sz="3600" dirty="0" smtClean="0"/>
              <a:t> </a:t>
            </a:r>
            <a:r>
              <a:rPr lang="en-US" sz="3600" dirty="0"/>
              <a:t>al-</a:t>
            </a:r>
            <a:r>
              <a:rPr lang="en-US" sz="3600" dirty="0" err="1"/>
              <a:t>Shari’ah</a:t>
            </a:r>
            <a:r>
              <a:rPr lang="en-US" sz="3600" dirty="0"/>
              <a:t> (</a:t>
            </a:r>
            <a:r>
              <a:rPr lang="en-US" sz="3600" dirty="0" err="1"/>
              <a:t>Siddiqi</a:t>
            </a:r>
            <a:r>
              <a:rPr lang="en-US" sz="3600" dirty="0"/>
              <a:t>, 2006</a:t>
            </a:r>
            <a:r>
              <a:rPr lang="en-US" sz="3600" dirty="0" smtClean="0"/>
              <a:t>).</a:t>
            </a:r>
            <a:endParaRPr lang="en-US" sz="3600" dirty="0" smtClean="0"/>
          </a:p>
          <a:p>
            <a:pPr marL="0" indent="0">
              <a:buNone/>
            </a:pPr>
            <a:r>
              <a:rPr lang="en-US" sz="3600" dirty="0" err="1" smtClean="0"/>
              <a:t>Ibn</a:t>
            </a:r>
            <a:r>
              <a:rPr lang="en-US" sz="3600" dirty="0" smtClean="0"/>
              <a:t> </a:t>
            </a:r>
            <a:r>
              <a:rPr lang="en-US" sz="3600" dirty="0" err="1" smtClean="0"/>
              <a:t>Ashur</a:t>
            </a:r>
            <a:r>
              <a:rPr lang="en-US" sz="3600" dirty="0" smtClean="0"/>
              <a:t> (2006) has also added efficiency &amp; economic </a:t>
            </a:r>
            <a:r>
              <a:rPr lang="en-US" sz="3600" dirty="0"/>
              <a:t>perspective</a:t>
            </a:r>
            <a:r>
              <a:rPr lang="en-US" sz="3600" dirty="0" smtClean="0"/>
              <a:t>.</a:t>
            </a:r>
            <a:endParaRPr lang="en-US" sz="3600" dirty="0"/>
          </a:p>
        </p:txBody>
      </p:sp>
    </p:spTree>
    <p:extLst>
      <p:ext uri="{BB962C8B-B14F-4D97-AF65-F5344CB8AC3E}">
        <p14:creationId xmlns:p14="http://schemas.microsoft.com/office/powerpoint/2010/main" val="3706265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fontScale="90000"/>
          </a:bodyPr>
          <a:lstStyle/>
          <a:p>
            <a:r>
              <a:rPr lang="en-US" dirty="0" smtClean="0"/>
              <a:t>Egyptian Dar </a:t>
            </a:r>
            <a:r>
              <a:rPr lang="en-US" dirty="0" err="1" smtClean="0"/>
              <a:t>ul</a:t>
            </a:r>
            <a:r>
              <a:rPr lang="en-US" dirty="0" smtClean="0"/>
              <a:t> </a:t>
            </a:r>
            <a:r>
              <a:rPr lang="en-US" dirty="0" err="1" smtClean="0"/>
              <a:t>Ifta</a:t>
            </a:r>
            <a:r>
              <a:rPr lang="en-US" dirty="0" smtClean="0"/>
              <a:t> and the Objectives of </a:t>
            </a:r>
            <a:r>
              <a:rPr lang="en-US" dirty="0" err="1" smtClean="0"/>
              <a:t>Shari’ah</a:t>
            </a:r>
            <a:endParaRPr lang="en-US" dirty="0"/>
          </a:p>
        </p:txBody>
      </p:sp>
      <p:sp>
        <p:nvSpPr>
          <p:cNvPr id="3" name="Content Placeholder 2"/>
          <p:cNvSpPr>
            <a:spLocks noGrp="1"/>
          </p:cNvSpPr>
          <p:nvPr>
            <p:ph idx="1"/>
          </p:nvPr>
        </p:nvSpPr>
        <p:spPr>
          <a:xfrm>
            <a:off x="1143000" y="1676400"/>
            <a:ext cx="7790688" cy="4572000"/>
          </a:xfrm>
        </p:spPr>
        <p:txBody>
          <a:bodyPr>
            <a:normAutofit lnSpcReduction="10000"/>
          </a:bodyPr>
          <a:lstStyle/>
          <a:p>
            <a:pPr marL="82296" indent="0" algn="just" rtl="1">
              <a:buNone/>
            </a:pPr>
            <a:r>
              <a:rPr lang="ur-PK" dirty="0"/>
              <a:t>قالت دار الإفتاء المصرية، إن الفتوى شأنها عظيم، وخطرها كبير، فهي تبليغ عن رب العالمين، ونيابة عن إمام المفتين، وخاتم الأنبياء والمرسلين، وإذا كان المفتي قائمًا مقام الشارع في تبليغ شرعه، تعين عليه التبليغ على وفق مراده ومقصده في تشريع أحكامه، بأن تكون فتواه موافقة لمقاصد الشريعة الإسلامية وملائمة لها، ومحققة للمصالح التي قصدها الشارع من تشريع الأحكام، وألا تفضي إلى </a:t>
            </a:r>
            <a:r>
              <a:rPr lang="ur-PK" dirty="0" smtClean="0"/>
              <a:t>مصادمتها.</a:t>
            </a:r>
            <a:endParaRPr lang="en-US" dirty="0" smtClean="0"/>
          </a:p>
          <a:p>
            <a:pPr marL="82296" indent="0" rtl="1">
              <a:buNone/>
            </a:pPr>
            <a:r>
              <a:rPr lang="en-US" dirty="0"/>
              <a:t>The objectives of </a:t>
            </a:r>
            <a:r>
              <a:rPr lang="en-US" dirty="0" err="1"/>
              <a:t>Shari’ah</a:t>
            </a:r>
            <a:r>
              <a:rPr lang="en-US" dirty="0"/>
              <a:t> are </a:t>
            </a:r>
            <a:r>
              <a:rPr lang="en-US" dirty="0" smtClean="0"/>
              <a:t>cornerstone to draft a Fatwa.</a:t>
            </a:r>
            <a:endParaRPr lang="en-US" dirty="0"/>
          </a:p>
        </p:txBody>
      </p:sp>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265418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944562"/>
          </a:xfrm>
        </p:spPr>
        <p:txBody>
          <a:bodyPr/>
          <a:lstStyle/>
          <a:p>
            <a:r>
              <a:rPr lang="en-US" dirty="0" smtClean="0"/>
              <a:t>Introduction- Writer</a:t>
            </a:r>
            <a:endParaRPr lang="en-US" dirty="0"/>
          </a:p>
        </p:txBody>
      </p:sp>
      <p:sp>
        <p:nvSpPr>
          <p:cNvPr id="3" name="Content Placeholder 2"/>
          <p:cNvSpPr>
            <a:spLocks noGrp="1"/>
          </p:cNvSpPr>
          <p:nvPr>
            <p:ph idx="1"/>
          </p:nvPr>
        </p:nvSpPr>
        <p:spPr>
          <a:xfrm>
            <a:off x="784746" y="1066800"/>
            <a:ext cx="8382000" cy="5105400"/>
          </a:xfrm>
        </p:spPr>
        <p:txBody>
          <a:bodyPr>
            <a:noAutofit/>
          </a:bodyPr>
          <a:lstStyle/>
          <a:p>
            <a:r>
              <a:rPr lang="en-US" sz="2400" dirty="0" smtClean="0"/>
              <a:t>Muhammad Amin </a:t>
            </a:r>
            <a:r>
              <a:rPr lang="en-US" sz="2400" dirty="0" err="1" smtClean="0"/>
              <a:t>Ibn</a:t>
            </a:r>
            <a:r>
              <a:rPr lang="en-US" sz="2400" dirty="0" smtClean="0"/>
              <a:t> </a:t>
            </a:r>
            <a:r>
              <a:rPr lang="en-US" sz="2400" dirty="0"/>
              <a:t>'</a:t>
            </a:r>
            <a:r>
              <a:rPr lang="en-US" sz="2400" dirty="0" err="1"/>
              <a:t>Abidin</a:t>
            </a:r>
            <a:r>
              <a:rPr lang="en-US" sz="2400" dirty="0"/>
              <a:t> (Arabic: </a:t>
            </a:r>
            <a:r>
              <a:rPr lang="ur-PK" sz="2400" dirty="0"/>
              <a:t>ابن </a:t>
            </a:r>
            <a:r>
              <a:rPr lang="ur-PK" sz="2400" dirty="0" smtClean="0"/>
              <a:t>عابدين</a:t>
            </a:r>
            <a:r>
              <a:rPr lang="en-US" sz="2400" dirty="0" smtClean="0"/>
              <a:t>)</a:t>
            </a:r>
            <a:endParaRPr lang="en-US" sz="2400" dirty="0" smtClean="0"/>
          </a:p>
          <a:p>
            <a:r>
              <a:rPr lang="en-US" sz="2400" dirty="0" smtClean="0"/>
              <a:t>Birth 1189 A.H (1784 A.D</a:t>
            </a:r>
            <a:r>
              <a:rPr lang="en-US" sz="2400" dirty="0"/>
              <a:t>)---- Death 1252 A.H (1836 A.D</a:t>
            </a:r>
            <a:r>
              <a:rPr lang="en-US" sz="2400" dirty="0" smtClean="0"/>
              <a:t>)</a:t>
            </a:r>
            <a:endParaRPr lang="en-US" sz="2400" dirty="0" smtClean="0"/>
          </a:p>
          <a:p>
            <a:r>
              <a:rPr lang="en-US" sz="2400" dirty="0" smtClean="0"/>
              <a:t>He was </a:t>
            </a:r>
            <a:r>
              <a:rPr lang="en-US" sz="2400" dirty="0"/>
              <a:t>a prominent Islamic scholar and Jurist who lived in the city of Damascus in Syria during the Ottoman era. He was the authority of the </a:t>
            </a:r>
            <a:r>
              <a:rPr lang="en-US" sz="2400" dirty="0" err="1"/>
              <a:t>fiqh</a:t>
            </a:r>
            <a:r>
              <a:rPr lang="en-US" sz="2400" dirty="0"/>
              <a:t> (Islamic jurisprudence) of the </a:t>
            </a:r>
            <a:r>
              <a:rPr lang="en-US" sz="2400" dirty="0" err="1"/>
              <a:t>Hanafi</a:t>
            </a:r>
            <a:r>
              <a:rPr lang="en-US" sz="2400" dirty="0"/>
              <a:t> </a:t>
            </a:r>
            <a:r>
              <a:rPr lang="en-US" sz="2400" dirty="0" err="1"/>
              <a:t>madhhab</a:t>
            </a:r>
            <a:r>
              <a:rPr lang="en-US" sz="2400" dirty="0"/>
              <a:t> (school of law). </a:t>
            </a:r>
            <a:endParaRPr lang="en-US" sz="2400" dirty="0" smtClean="0"/>
          </a:p>
          <a:p>
            <a:r>
              <a:rPr lang="en-US" sz="2400" dirty="0" smtClean="0"/>
              <a:t>He </a:t>
            </a:r>
            <a:r>
              <a:rPr lang="en-US" sz="2400" dirty="0"/>
              <a:t>was a state employee with the title of Amin al-fatwa. This meant that he was the mufti that people would go to when they had legal questions in Damascus. </a:t>
            </a:r>
            <a:endParaRPr lang="en-US" sz="2400" dirty="0" smtClean="0"/>
          </a:p>
          <a:p>
            <a:r>
              <a:rPr lang="en-US" sz="2400" dirty="0" smtClean="0"/>
              <a:t>He </a:t>
            </a:r>
            <a:r>
              <a:rPr lang="en-US" sz="2400" dirty="0"/>
              <a:t>composed over 50 works consisting of a major fatwa (legal statement) collection, many treatises, poems, and several commentaries on the </a:t>
            </a:r>
            <a:r>
              <a:rPr lang="en-US" sz="2400" dirty="0" smtClean="0"/>
              <a:t>works </a:t>
            </a:r>
            <a:r>
              <a:rPr lang="en-US" sz="2400" dirty="0"/>
              <a:t>of others</a:t>
            </a:r>
            <a:r>
              <a:rPr lang="en-US" sz="2400" dirty="0" smtClean="0"/>
              <a:t>.</a:t>
            </a:r>
          </a:p>
          <a:p>
            <a:r>
              <a:rPr lang="en-US" sz="2400" dirty="0"/>
              <a:t>His most famous work was the </a:t>
            </a:r>
            <a:r>
              <a:rPr lang="en-US" sz="2400" dirty="0" err="1"/>
              <a:t>Radd</a:t>
            </a:r>
            <a:r>
              <a:rPr lang="en-US" sz="2400" dirty="0"/>
              <a:t> al-</a:t>
            </a:r>
            <a:r>
              <a:rPr lang="en-US" sz="2400" dirty="0" err="1"/>
              <a:t>Muhtar</a:t>
            </a:r>
            <a:r>
              <a:rPr lang="en-US" sz="2400" dirty="0"/>
              <a:t> '</a:t>
            </a:r>
            <a:r>
              <a:rPr lang="en-US" sz="2400" dirty="0" err="1"/>
              <a:t>ala</a:t>
            </a:r>
            <a:r>
              <a:rPr lang="en-US" sz="2400" dirty="0"/>
              <a:t> al-</a:t>
            </a:r>
            <a:r>
              <a:rPr lang="en-US" sz="2400" dirty="0" err="1"/>
              <a:t>Durr</a:t>
            </a:r>
            <a:r>
              <a:rPr lang="en-US" sz="2400" dirty="0"/>
              <a:t> </a:t>
            </a:r>
            <a:r>
              <a:rPr lang="en-US" sz="2400" dirty="0" smtClean="0"/>
              <a:t>al-</a:t>
            </a:r>
            <a:r>
              <a:rPr lang="en-US" sz="2400" dirty="0" err="1" smtClean="0"/>
              <a:t>Mukhtar</a:t>
            </a:r>
            <a:r>
              <a:rPr lang="en-US" sz="2400" dirty="0" smtClean="0"/>
              <a:t> as an authoritative </a:t>
            </a:r>
            <a:r>
              <a:rPr lang="en-US" sz="2400" dirty="0"/>
              <a:t>text of </a:t>
            </a:r>
            <a:r>
              <a:rPr lang="en-US" sz="2400" dirty="0" err="1"/>
              <a:t>Hanafi</a:t>
            </a:r>
            <a:r>
              <a:rPr lang="en-US" sz="2400" dirty="0"/>
              <a:t> </a:t>
            </a:r>
            <a:r>
              <a:rPr lang="en-US" sz="2400" dirty="0" err="1"/>
              <a:t>fiqh</a:t>
            </a:r>
            <a:r>
              <a:rPr lang="en-US" sz="2400" dirty="0"/>
              <a:t> today.</a:t>
            </a:r>
            <a:endParaRPr lang="en-US" sz="2400" dirty="0"/>
          </a:p>
        </p:txBody>
      </p:sp>
      <p:sp>
        <p:nvSpPr>
          <p:cNvPr id="4" name="Footer Placeholder 3"/>
          <p:cNvSpPr>
            <a:spLocks noGrp="1"/>
          </p:cNvSpPr>
          <p:nvPr>
            <p:ph type="ftr" sz="quarter" idx="11"/>
          </p:nvPr>
        </p:nvSpPr>
        <p:spPr/>
        <p:txBody>
          <a:bodyPr/>
          <a:lstStyle/>
          <a:p>
            <a:r>
              <a:rPr lang="en-US" dirty="0" smtClean="0"/>
              <a:t>a.rehman@uettaxila.edu.pk</a:t>
            </a:r>
            <a:endParaRPr lang="en-US" dirty="0"/>
          </a:p>
        </p:txBody>
      </p:sp>
    </p:spTree>
    <p:extLst>
      <p:ext uri="{BB962C8B-B14F-4D97-AF65-F5344CB8AC3E}">
        <p14:creationId xmlns:p14="http://schemas.microsoft.com/office/powerpoint/2010/main" val="2618616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498080" cy="1143000"/>
          </a:xfrm>
        </p:spPr>
        <p:txBody>
          <a:bodyPr/>
          <a:lstStyle/>
          <a:p>
            <a:r>
              <a:rPr lang="en-US" dirty="0" smtClean="0"/>
              <a:t>Introduction-Fatwa</a:t>
            </a:r>
            <a:endParaRPr lang="en-US" dirty="0"/>
          </a:p>
        </p:txBody>
      </p:sp>
      <p:sp>
        <p:nvSpPr>
          <p:cNvPr id="3" name="Content Placeholder 2"/>
          <p:cNvSpPr>
            <a:spLocks noGrp="1"/>
          </p:cNvSpPr>
          <p:nvPr>
            <p:ph idx="1"/>
          </p:nvPr>
        </p:nvSpPr>
        <p:spPr>
          <a:xfrm>
            <a:off x="829101" y="1371600"/>
            <a:ext cx="8305800" cy="5257800"/>
          </a:xfrm>
        </p:spPr>
        <p:txBody>
          <a:bodyPr>
            <a:normAutofit fontScale="92500" lnSpcReduction="20000"/>
          </a:bodyPr>
          <a:lstStyle/>
          <a:p>
            <a:pPr algn="just"/>
            <a:r>
              <a:rPr lang="en-US" dirty="0"/>
              <a:t>For more than a millennium, fatwas have guided and shaped Muslim understandings of Islamic law. </a:t>
            </a:r>
            <a:endParaRPr lang="en-US" dirty="0" smtClean="0"/>
          </a:p>
          <a:p>
            <a:pPr algn="just"/>
            <a:endParaRPr lang="en-US" dirty="0" smtClean="0"/>
          </a:p>
          <a:p>
            <a:pPr algn="just"/>
            <a:r>
              <a:rPr lang="en-US" dirty="0"/>
              <a:t>Ranging in import from the routine to the revolutionary, and in </a:t>
            </a:r>
            <a:r>
              <a:rPr lang="en-US" dirty="0" smtClean="0"/>
              <a:t>from </a:t>
            </a:r>
            <a:r>
              <a:rPr lang="en-US" dirty="0"/>
              <a:t>one-line answers to short treatises, fatwas have served to reaffirm received wisdom, caution against error, and chart novel responses to changing circumstances. </a:t>
            </a:r>
            <a:endParaRPr lang="en-US" dirty="0" smtClean="0"/>
          </a:p>
          <a:p>
            <a:pPr algn="just"/>
            <a:endParaRPr lang="en-US" dirty="0" smtClean="0"/>
          </a:p>
          <a:p>
            <a:pPr algn="just"/>
            <a:r>
              <a:rPr lang="en-US" dirty="0" smtClean="0"/>
              <a:t>The </a:t>
            </a:r>
            <a:r>
              <a:rPr lang="en-US" dirty="0"/>
              <a:t>interpreters, the muftis of Islam, have included the greatest independent scholars of the ages, heads of large state bureaucracies, and unassuming jurists in local </a:t>
            </a:r>
            <a:r>
              <a:rPr lang="en-US" dirty="0" smtClean="0"/>
              <a:t>districts.</a:t>
            </a:r>
            <a:endParaRPr lang="en-US" dirty="0"/>
          </a:p>
        </p:txBody>
      </p:sp>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3871701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lstStyle/>
          <a:p>
            <a:r>
              <a:rPr lang="en-US" dirty="0" smtClean="0"/>
              <a:t>Introduction-Fatwa</a:t>
            </a:r>
            <a:endParaRPr lang="en-US" dirty="0"/>
          </a:p>
        </p:txBody>
      </p:sp>
      <p:sp>
        <p:nvSpPr>
          <p:cNvPr id="3" name="Content Placeholder 2"/>
          <p:cNvSpPr>
            <a:spLocks noGrp="1"/>
          </p:cNvSpPr>
          <p:nvPr>
            <p:ph idx="1"/>
          </p:nvPr>
        </p:nvSpPr>
        <p:spPr>
          <a:xfrm>
            <a:off x="762000" y="1447800"/>
            <a:ext cx="8171688" cy="5257800"/>
          </a:xfrm>
        </p:spPr>
        <p:txBody>
          <a:bodyPr>
            <a:normAutofit fontScale="85000" lnSpcReduction="10000"/>
          </a:bodyPr>
          <a:lstStyle/>
          <a:p>
            <a:pPr algn="just"/>
            <a:r>
              <a:rPr lang="en-US" dirty="0" smtClean="0"/>
              <a:t>Fatwa is </a:t>
            </a:r>
            <a:r>
              <a:rPr lang="en-US" dirty="0"/>
              <a:t>to strive to interpret God's design for the Muslim community. Islamic Legal </a:t>
            </a:r>
            <a:r>
              <a:rPr lang="en-US" dirty="0" smtClean="0"/>
              <a:t>interpretation </a:t>
            </a:r>
            <a:r>
              <a:rPr lang="en-US" dirty="0"/>
              <a:t>uses an approach unique in Islamic </a:t>
            </a:r>
            <a:r>
              <a:rPr lang="en-US" dirty="0" smtClean="0"/>
              <a:t>jurisprudence, </a:t>
            </a:r>
            <a:r>
              <a:rPr lang="en-US" dirty="0"/>
              <a:t>a casebook of expert analyses of fatwas from a wide range of times and </a:t>
            </a:r>
            <a:r>
              <a:rPr lang="en-US" dirty="0" smtClean="0"/>
              <a:t>places to</a:t>
            </a:r>
            <a:r>
              <a:rPr lang="en-US" dirty="0" smtClean="0"/>
              <a:t> </a:t>
            </a:r>
            <a:r>
              <a:rPr lang="en-US" dirty="0"/>
              <a:t>illustrate particular opinions and their </a:t>
            </a:r>
            <a:r>
              <a:rPr lang="en-US" dirty="0" smtClean="0"/>
              <a:t>contexts in individual capacity, then as institution (</a:t>
            </a:r>
            <a:r>
              <a:rPr lang="en-US" dirty="0" err="1" smtClean="0"/>
              <a:t>Ibn</a:t>
            </a:r>
            <a:r>
              <a:rPr lang="en-US" dirty="0" smtClean="0"/>
              <a:t>-e- </a:t>
            </a:r>
            <a:r>
              <a:rPr lang="en-US" dirty="0" err="1" smtClean="0"/>
              <a:t>Khaldun</a:t>
            </a:r>
            <a:r>
              <a:rPr lang="en-US" dirty="0" smtClean="0"/>
              <a:t>)</a:t>
            </a:r>
            <a:endParaRPr lang="en-US" dirty="0" smtClean="0"/>
          </a:p>
          <a:p>
            <a:pPr algn="just"/>
            <a:endParaRPr lang="en-US" dirty="0"/>
          </a:p>
          <a:p>
            <a:pPr algn="just"/>
            <a:r>
              <a:rPr lang="en-US" dirty="0" smtClean="0"/>
              <a:t>The historians</a:t>
            </a:r>
            <a:r>
              <a:rPr lang="en-US" dirty="0"/>
              <a:t>, lawyers, language specialists, </a:t>
            </a:r>
            <a:r>
              <a:rPr lang="en-US" dirty="0" smtClean="0"/>
              <a:t>doctors, economists, and </a:t>
            </a:r>
            <a:r>
              <a:rPr lang="en-US" dirty="0"/>
              <a:t>social scientists address fatwas as fundamental </a:t>
            </a:r>
            <a:r>
              <a:rPr lang="en-US" dirty="0" smtClean="0"/>
              <a:t>source from multidiscipline </a:t>
            </a:r>
            <a:r>
              <a:rPr lang="en-US" dirty="0"/>
              <a:t>on both Islamic legal thought and Islamic social history.</a:t>
            </a:r>
          </a:p>
          <a:p>
            <a:endParaRPr lang="en-US" dirty="0"/>
          </a:p>
        </p:txBody>
      </p:sp>
      <p:sp>
        <p:nvSpPr>
          <p:cNvPr id="4" name="Footer Placeholder 3"/>
          <p:cNvSpPr>
            <a:spLocks noGrp="1"/>
          </p:cNvSpPr>
          <p:nvPr>
            <p:ph type="ftr" sz="quarter" idx="11"/>
          </p:nvPr>
        </p:nvSpPr>
        <p:spPr/>
        <p:txBody>
          <a:bodyPr/>
          <a:lstStyle/>
          <a:p>
            <a:r>
              <a:rPr lang="en-US" dirty="0" smtClean="0"/>
              <a:t>a.rehman@uettaxila.edu.pk</a:t>
            </a:r>
            <a:endParaRPr lang="en-US" dirty="0"/>
          </a:p>
        </p:txBody>
      </p:sp>
    </p:spTree>
    <p:extLst>
      <p:ext uri="{BB962C8B-B14F-4D97-AF65-F5344CB8AC3E}">
        <p14:creationId xmlns:p14="http://schemas.microsoft.com/office/powerpoint/2010/main" val="347696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4488" cy="1143000"/>
          </a:xfrm>
        </p:spPr>
        <p:txBody>
          <a:bodyPr>
            <a:normAutofit fontScale="90000"/>
          </a:bodyPr>
          <a:lstStyle/>
          <a:p>
            <a:r>
              <a:rPr lang="en-US" dirty="0" smtClean="0"/>
              <a:t>Assigned Topic: The </a:t>
            </a:r>
            <a:r>
              <a:rPr lang="en-US" dirty="0"/>
              <a:t>five Objectives of Fatwa</a:t>
            </a:r>
            <a:br>
              <a:rPr lang="en-US" dirty="0"/>
            </a:br>
            <a:endParaRPr lang="en-US" dirty="0"/>
          </a:p>
        </p:txBody>
      </p:sp>
      <p:sp>
        <p:nvSpPr>
          <p:cNvPr id="3" name="Content Placeholder 2"/>
          <p:cNvSpPr>
            <a:spLocks noGrp="1"/>
          </p:cNvSpPr>
          <p:nvPr>
            <p:ph idx="1"/>
          </p:nvPr>
        </p:nvSpPr>
        <p:spPr>
          <a:xfrm>
            <a:off x="1066800" y="1447800"/>
            <a:ext cx="7866888" cy="4800600"/>
          </a:xfrm>
        </p:spPr>
        <p:txBody>
          <a:bodyPr>
            <a:normAutofit lnSpcReduction="10000"/>
          </a:bodyPr>
          <a:lstStyle/>
          <a:p>
            <a:pPr marL="82296" indent="0">
              <a:buNone/>
            </a:pPr>
            <a:r>
              <a:rPr lang="en-US" dirty="0"/>
              <a:t>(i) To preserve the individual’s life</a:t>
            </a:r>
          </a:p>
          <a:p>
            <a:pPr marL="82296" indent="0">
              <a:buNone/>
            </a:pPr>
            <a:endParaRPr lang="en-US" dirty="0"/>
          </a:p>
          <a:p>
            <a:pPr marL="82296" indent="0">
              <a:buNone/>
            </a:pPr>
            <a:r>
              <a:rPr lang="en-US" dirty="0"/>
              <a:t>(ii) To preserve the individual’s religion</a:t>
            </a:r>
          </a:p>
          <a:p>
            <a:pPr marL="82296" indent="0">
              <a:buNone/>
            </a:pPr>
            <a:endParaRPr lang="en-US" dirty="0"/>
          </a:p>
          <a:p>
            <a:pPr marL="82296" indent="0">
              <a:buNone/>
            </a:pPr>
            <a:r>
              <a:rPr lang="en-US" dirty="0"/>
              <a:t>(iii) To preserve the individual’s </a:t>
            </a:r>
            <a:r>
              <a:rPr lang="en-US" dirty="0" smtClean="0"/>
              <a:t>honor</a:t>
            </a:r>
            <a:endParaRPr lang="en-US" dirty="0"/>
          </a:p>
          <a:p>
            <a:pPr marL="82296" indent="0">
              <a:buNone/>
            </a:pPr>
            <a:endParaRPr lang="en-US" dirty="0"/>
          </a:p>
          <a:p>
            <a:pPr marL="82296" indent="0">
              <a:buNone/>
            </a:pPr>
            <a:r>
              <a:rPr lang="en-US" dirty="0"/>
              <a:t>(iv) To preserve the individual’s wealth</a:t>
            </a:r>
          </a:p>
          <a:p>
            <a:pPr marL="82296" indent="0">
              <a:buNone/>
            </a:pPr>
            <a:endParaRPr lang="en-US" dirty="0"/>
          </a:p>
          <a:p>
            <a:pPr marL="82296" indent="0">
              <a:buNone/>
            </a:pPr>
            <a:r>
              <a:rPr lang="en-US" dirty="0"/>
              <a:t>(v) To preserve the individual’s mind</a:t>
            </a:r>
          </a:p>
          <a:p>
            <a:endParaRPr lang="en-US" dirty="0"/>
          </a:p>
        </p:txBody>
      </p:sp>
      <p:sp>
        <p:nvSpPr>
          <p:cNvPr id="6" name="Footer Placeholder 5"/>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263313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lgn="ctr">
              <a:buNone/>
            </a:pPr>
            <a:r>
              <a:rPr lang="en-US" sz="4400" dirty="0" smtClean="0"/>
              <a:t>Mapping of Maxim and Objectives of </a:t>
            </a:r>
            <a:r>
              <a:rPr lang="en-US" sz="4400" dirty="0" err="1" smtClean="0"/>
              <a:t>Shariah</a:t>
            </a:r>
            <a:r>
              <a:rPr lang="en-US" sz="4400" dirty="0" smtClean="0"/>
              <a:t> to text of </a:t>
            </a:r>
            <a:r>
              <a:rPr lang="en-US" sz="4400" dirty="0" err="1"/>
              <a:t>Rasm</a:t>
            </a:r>
            <a:r>
              <a:rPr lang="en-US" sz="4400" dirty="0"/>
              <a:t> </a:t>
            </a:r>
            <a:r>
              <a:rPr lang="en-US" sz="4400" dirty="0" err="1"/>
              <a:t>ul</a:t>
            </a:r>
            <a:r>
              <a:rPr lang="en-US" sz="4400" dirty="0"/>
              <a:t> Mufti</a:t>
            </a:r>
          </a:p>
          <a:p>
            <a:pPr marL="82296" indent="0" algn="ctr">
              <a:buNone/>
            </a:pPr>
            <a:endParaRPr lang="en-US" sz="4400" dirty="0"/>
          </a:p>
        </p:txBody>
      </p:sp>
      <p:sp>
        <p:nvSpPr>
          <p:cNvPr id="4" name="Footer Placeholder 3"/>
          <p:cNvSpPr>
            <a:spLocks noGrp="1"/>
          </p:cNvSpPr>
          <p:nvPr>
            <p:ph type="ftr" sz="quarter" idx="11"/>
          </p:nvPr>
        </p:nvSpPr>
        <p:spPr/>
        <p:txBody>
          <a:bodyPr/>
          <a:lstStyle/>
          <a:p>
            <a:r>
              <a:rPr lang="en-US" smtClean="0"/>
              <a:t>a.rehman@uettaxila.edu.pk</a:t>
            </a:r>
            <a:endParaRPr lang="en-US"/>
          </a:p>
        </p:txBody>
      </p:sp>
    </p:spTree>
    <p:extLst>
      <p:ext uri="{BB962C8B-B14F-4D97-AF65-F5344CB8AC3E}">
        <p14:creationId xmlns:p14="http://schemas.microsoft.com/office/powerpoint/2010/main" val="41134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en-US" dirty="0" smtClean="0"/>
              <a:t>Objectives of Fatwa</a:t>
            </a:r>
            <a:endParaRPr lang="en-US" dirty="0"/>
          </a:p>
        </p:txBody>
      </p:sp>
      <p:sp>
        <p:nvSpPr>
          <p:cNvPr id="3" name="Content Placeholder 2"/>
          <p:cNvSpPr>
            <a:spLocks noGrp="1"/>
          </p:cNvSpPr>
          <p:nvPr>
            <p:ph idx="1"/>
          </p:nvPr>
        </p:nvSpPr>
        <p:spPr>
          <a:xfrm>
            <a:off x="838200" y="1447800"/>
            <a:ext cx="8229600" cy="5257800"/>
          </a:xfrm>
        </p:spPr>
        <p:txBody>
          <a:bodyPr>
            <a:normAutofit/>
          </a:bodyPr>
          <a:lstStyle/>
          <a:p>
            <a:pPr algn="just"/>
            <a:r>
              <a:rPr lang="en-US" sz="2800" dirty="0" smtClean="0"/>
              <a:t>In 5</a:t>
            </a:r>
            <a:r>
              <a:rPr lang="en-US" sz="2800" baseline="30000" dirty="0" smtClean="0"/>
              <a:t>th</a:t>
            </a:r>
            <a:r>
              <a:rPr lang="en-US" sz="2800" dirty="0" smtClean="0"/>
              <a:t> </a:t>
            </a:r>
            <a:r>
              <a:rPr lang="en-GB" sz="2800" dirty="0" smtClean="0"/>
              <a:t>couplet</a:t>
            </a:r>
            <a:r>
              <a:rPr lang="en-US" sz="2800" dirty="0" smtClean="0"/>
              <a:t>, </a:t>
            </a:r>
            <a:r>
              <a:rPr lang="en-US" sz="2800" dirty="0" smtClean="0"/>
              <a:t>he asks for Allah’s s support and success of acceptance in the objectives.</a:t>
            </a:r>
            <a:endParaRPr lang="en-US" sz="2800" dirty="0"/>
          </a:p>
          <a:p>
            <a:pPr algn="just"/>
            <a:endParaRPr lang="en-US" dirty="0" smtClean="0"/>
          </a:p>
          <a:p>
            <a:pPr marL="82296" indent="0" algn="ctr">
              <a:buNone/>
            </a:pPr>
            <a:endParaRPr lang="en-US" b="1" dirty="0" smtClean="0"/>
          </a:p>
          <a:p>
            <a:pPr marL="82296" indent="0" algn="ctr">
              <a:buNone/>
            </a:pPr>
            <a:endParaRPr lang="en-US" b="1" dirty="0" smtClean="0"/>
          </a:p>
          <a:p>
            <a:pPr marL="82296" indent="0" algn="ctr">
              <a:buNone/>
            </a:pPr>
            <a:endParaRPr lang="en-US" b="1" dirty="0" smtClean="0"/>
          </a:p>
          <a:p>
            <a:pPr marL="82296" indent="0" algn="ctr">
              <a:buNone/>
            </a:pPr>
            <a:r>
              <a:rPr lang="ur-PK" sz="2800" dirty="0" smtClean="0"/>
              <a:t>عن النبي ﷺ أنه قال: أجرأهم على الفتيا أجرأهم على النار</a:t>
            </a:r>
            <a:endParaRPr lang="en-US" sz="2800" dirty="0" smtClean="0"/>
          </a:p>
          <a:p>
            <a:pPr marL="82296" indent="0" algn="ctr">
              <a:buNone/>
            </a:pPr>
            <a:r>
              <a:rPr lang="en-US" sz="2800" dirty="0" smtClean="0"/>
              <a:t>Holy Prophet (PBUH) said: The boldest in Fatwa is expected more near to fire </a:t>
            </a:r>
          </a:p>
          <a:p>
            <a:pPr marL="82296" indent="0" algn="ctr">
              <a:buNone/>
            </a:pPr>
            <a:r>
              <a:rPr lang="en-US" sz="2000" dirty="0" smtClean="0"/>
              <a:t>(</a:t>
            </a:r>
            <a:r>
              <a:rPr lang="en-US" sz="2000" dirty="0"/>
              <a:t>69/1,</a:t>
            </a:r>
            <a:r>
              <a:rPr lang="ur-PK" sz="2000" dirty="0"/>
              <a:t> </a:t>
            </a:r>
            <a:r>
              <a:rPr lang="ur-PK" sz="2000" dirty="0" smtClean="0"/>
              <a:t>الدارمي</a:t>
            </a:r>
            <a:r>
              <a:rPr lang="en-US" sz="2000" dirty="0"/>
              <a:t>)</a:t>
            </a:r>
            <a:endParaRPr lang="en-US" sz="20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330812"/>
            <a:ext cx="7239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3198646"/>
            <a:ext cx="1905000" cy="59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195739"/>
            <a:ext cx="4572000" cy="59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3731" y="3752848"/>
            <a:ext cx="4648200" cy="632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657600"/>
            <a:ext cx="2895600" cy="660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Footer Placeholder 5"/>
          <p:cNvSpPr>
            <a:spLocks noGrp="1"/>
          </p:cNvSpPr>
          <p:nvPr>
            <p:ph type="ftr" sz="quarter" idx="11"/>
          </p:nvPr>
        </p:nvSpPr>
        <p:spPr/>
        <p:txBody>
          <a:bodyPr/>
          <a:lstStyle/>
          <a:p>
            <a:r>
              <a:rPr lang="en-US" dirty="0" smtClean="0"/>
              <a:t>a.rehman@uettaxila.edu.pk</a:t>
            </a:r>
            <a:endParaRPr lang="en-US" dirty="0"/>
          </a:p>
        </p:txBody>
      </p:sp>
    </p:spTree>
    <p:extLst>
      <p:ext uri="{BB962C8B-B14F-4D97-AF65-F5344CB8AC3E}">
        <p14:creationId xmlns:p14="http://schemas.microsoft.com/office/powerpoint/2010/main" val="3161523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1235</TotalTime>
  <Words>1999</Words>
  <Application>Microsoft Office PowerPoint</Application>
  <PresentationFormat>On-screen Show (4:3)</PresentationFormat>
  <Paragraphs>266</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Solstice</vt:lpstr>
      <vt:lpstr>Five Objectives of Fatwa</vt:lpstr>
      <vt:lpstr>Contents</vt:lpstr>
      <vt:lpstr>Introduction- عقودرسم المفتي</vt:lpstr>
      <vt:lpstr>Introduction- Writer</vt:lpstr>
      <vt:lpstr>Introduction-Fatwa</vt:lpstr>
      <vt:lpstr>Introduction-Fatwa</vt:lpstr>
      <vt:lpstr>Assigned Topic: The five Objectives of Fatwa </vt:lpstr>
      <vt:lpstr>PowerPoint Presentation</vt:lpstr>
      <vt:lpstr>Objectives of Fatwa</vt:lpstr>
      <vt:lpstr>Objectives of Fatwa</vt:lpstr>
      <vt:lpstr>Objectives of Fatwa</vt:lpstr>
      <vt:lpstr>Objectives of Fatwa</vt:lpstr>
      <vt:lpstr>Divine Sources and Rationality</vt:lpstr>
      <vt:lpstr>The Custom and Shari’ah Ruling</vt:lpstr>
      <vt:lpstr>Law of Necessity and Facilitation </vt:lpstr>
      <vt:lpstr>The Objectives of Shai’ah and their Importance in Classical and Modern Literature</vt:lpstr>
      <vt:lpstr>نماذج من محاولات الأقدمين Intents of Shai’ah in Classical Literature</vt:lpstr>
      <vt:lpstr>نماذج من محاولات الأقدمين Intents of Shai’ah in Classical Literature</vt:lpstr>
      <vt:lpstr>Maqasid Theory by Imam Ghazali</vt:lpstr>
      <vt:lpstr>Maqasid Theory by Imam Ghazali</vt:lpstr>
      <vt:lpstr>PowerPoint Presentation</vt:lpstr>
      <vt:lpstr>(1973.D) تعريف الشيخ الطاهر بن عاشور </vt:lpstr>
      <vt:lpstr>(1974. D) تعريف الشيخ علال الفاسي</vt:lpstr>
      <vt:lpstr>التعريف المختار  Comprehensive Definition</vt:lpstr>
      <vt:lpstr>التعريف المختار  Comprehensive Definition</vt:lpstr>
      <vt:lpstr> Subject Matter of the Objectives of Sharia’ah  موضوع علم المقاصد</vt:lpstr>
      <vt:lpstr>Significance of Objectives of Shari’ah</vt:lpstr>
      <vt:lpstr>Significance of Objectives of Shari’ah</vt:lpstr>
      <vt:lpstr>Classification of “Maqasid”</vt:lpstr>
      <vt:lpstr> Classification of “Maqasid/Masalih”</vt:lpstr>
      <vt:lpstr>Classification of “Maqasid/Masalih”</vt:lpstr>
      <vt:lpstr>Classification of “Maqasid/Masalih”</vt:lpstr>
      <vt:lpstr>Extension of Classical five objectives</vt:lpstr>
      <vt:lpstr>Egyptian Dar ul Ifta and the Objectives of Shari’ah</vt:lpstr>
    </vt:vector>
  </TitlesOfParts>
  <Company>rg-adguard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 of Fatwa</dc:title>
  <dc:creator>Admin</dc:creator>
  <cp:lastModifiedBy>Admin</cp:lastModifiedBy>
  <cp:revision>74</cp:revision>
  <dcterms:created xsi:type="dcterms:W3CDTF">2020-08-07T04:32:20Z</dcterms:created>
  <dcterms:modified xsi:type="dcterms:W3CDTF">2020-08-09T07:12:06Z</dcterms:modified>
</cp:coreProperties>
</file>