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23579-6998-482A-8F4B-BACE0A23F3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B7EC8E0-5174-434D-80E2-845BD1B914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FB3A5EB-FA94-465D-8085-B221858BEBED}"/>
              </a:ext>
            </a:extLst>
          </p:cNvPr>
          <p:cNvSpPr>
            <a:spLocks noGrp="1"/>
          </p:cNvSpPr>
          <p:nvPr>
            <p:ph type="dt" sz="half" idx="10"/>
          </p:nvPr>
        </p:nvSpPr>
        <p:spPr/>
        <p:txBody>
          <a:bodyPr/>
          <a:lstStyle/>
          <a:p>
            <a:fld id="{74461C6A-D808-4ACD-B40F-1B1BD53BD2D1}" type="datetimeFigureOut">
              <a:rPr lang="en-GB" smtClean="0"/>
              <a:t>08/08/2020</a:t>
            </a:fld>
            <a:endParaRPr lang="en-GB"/>
          </a:p>
        </p:txBody>
      </p:sp>
      <p:sp>
        <p:nvSpPr>
          <p:cNvPr id="5" name="Footer Placeholder 4">
            <a:extLst>
              <a:ext uri="{FF2B5EF4-FFF2-40B4-BE49-F238E27FC236}">
                <a16:creationId xmlns:a16="http://schemas.microsoft.com/office/drawing/2014/main" id="{44BF4DA2-855E-4D03-BC11-3CF8BC6EF3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6F9DBA-0155-4866-B161-C85FECF7C5E3}"/>
              </a:ext>
            </a:extLst>
          </p:cNvPr>
          <p:cNvSpPr>
            <a:spLocks noGrp="1"/>
          </p:cNvSpPr>
          <p:nvPr>
            <p:ph type="sldNum" sz="quarter" idx="12"/>
          </p:nvPr>
        </p:nvSpPr>
        <p:spPr/>
        <p:txBody>
          <a:bodyPr/>
          <a:lstStyle/>
          <a:p>
            <a:fld id="{4900A4EB-16FB-46CF-A183-E913D38B7F69}" type="slidenum">
              <a:rPr lang="en-GB" smtClean="0"/>
              <a:t>‹#›</a:t>
            </a:fld>
            <a:endParaRPr lang="en-GB"/>
          </a:p>
        </p:txBody>
      </p:sp>
    </p:spTree>
    <p:extLst>
      <p:ext uri="{BB962C8B-B14F-4D97-AF65-F5344CB8AC3E}">
        <p14:creationId xmlns:p14="http://schemas.microsoft.com/office/powerpoint/2010/main" val="254074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084D9-0938-4729-95DB-565989DCEB5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2E37D19-EB8E-49A1-9DCE-BB8142CC0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174A20-1427-4BCC-8BAC-20A6E5E54561}"/>
              </a:ext>
            </a:extLst>
          </p:cNvPr>
          <p:cNvSpPr>
            <a:spLocks noGrp="1"/>
          </p:cNvSpPr>
          <p:nvPr>
            <p:ph type="dt" sz="half" idx="10"/>
          </p:nvPr>
        </p:nvSpPr>
        <p:spPr/>
        <p:txBody>
          <a:bodyPr/>
          <a:lstStyle/>
          <a:p>
            <a:fld id="{74461C6A-D808-4ACD-B40F-1B1BD53BD2D1}" type="datetimeFigureOut">
              <a:rPr lang="en-GB" smtClean="0"/>
              <a:t>08/08/2020</a:t>
            </a:fld>
            <a:endParaRPr lang="en-GB"/>
          </a:p>
        </p:txBody>
      </p:sp>
      <p:sp>
        <p:nvSpPr>
          <p:cNvPr id="5" name="Footer Placeholder 4">
            <a:extLst>
              <a:ext uri="{FF2B5EF4-FFF2-40B4-BE49-F238E27FC236}">
                <a16:creationId xmlns:a16="http://schemas.microsoft.com/office/drawing/2014/main" id="{6D033252-B8A2-4F40-A686-7983FE8C8C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FAADFA-4ED1-42E1-A467-DDC119006405}"/>
              </a:ext>
            </a:extLst>
          </p:cNvPr>
          <p:cNvSpPr>
            <a:spLocks noGrp="1"/>
          </p:cNvSpPr>
          <p:nvPr>
            <p:ph type="sldNum" sz="quarter" idx="12"/>
          </p:nvPr>
        </p:nvSpPr>
        <p:spPr/>
        <p:txBody>
          <a:bodyPr/>
          <a:lstStyle/>
          <a:p>
            <a:fld id="{4900A4EB-16FB-46CF-A183-E913D38B7F69}" type="slidenum">
              <a:rPr lang="en-GB" smtClean="0"/>
              <a:t>‹#›</a:t>
            </a:fld>
            <a:endParaRPr lang="en-GB"/>
          </a:p>
        </p:txBody>
      </p:sp>
    </p:spTree>
    <p:extLst>
      <p:ext uri="{BB962C8B-B14F-4D97-AF65-F5344CB8AC3E}">
        <p14:creationId xmlns:p14="http://schemas.microsoft.com/office/powerpoint/2010/main" val="3136129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23C632-1FFC-47E5-B32B-8DE95A2E9C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86260AA-B822-4C6B-9D21-17EDD31085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27AFF5-6897-491E-BD37-9D020A8BF441}"/>
              </a:ext>
            </a:extLst>
          </p:cNvPr>
          <p:cNvSpPr>
            <a:spLocks noGrp="1"/>
          </p:cNvSpPr>
          <p:nvPr>
            <p:ph type="dt" sz="half" idx="10"/>
          </p:nvPr>
        </p:nvSpPr>
        <p:spPr/>
        <p:txBody>
          <a:bodyPr/>
          <a:lstStyle/>
          <a:p>
            <a:fld id="{74461C6A-D808-4ACD-B40F-1B1BD53BD2D1}" type="datetimeFigureOut">
              <a:rPr lang="en-GB" smtClean="0"/>
              <a:t>08/08/2020</a:t>
            </a:fld>
            <a:endParaRPr lang="en-GB"/>
          </a:p>
        </p:txBody>
      </p:sp>
      <p:sp>
        <p:nvSpPr>
          <p:cNvPr id="5" name="Footer Placeholder 4">
            <a:extLst>
              <a:ext uri="{FF2B5EF4-FFF2-40B4-BE49-F238E27FC236}">
                <a16:creationId xmlns:a16="http://schemas.microsoft.com/office/drawing/2014/main" id="{6D455897-35A6-4CCC-8D74-D19536A128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AA2DB5-0F62-49B7-A0A6-3C7C585B9049}"/>
              </a:ext>
            </a:extLst>
          </p:cNvPr>
          <p:cNvSpPr>
            <a:spLocks noGrp="1"/>
          </p:cNvSpPr>
          <p:nvPr>
            <p:ph type="sldNum" sz="quarter" idx="12"/>
          </p:nvPr>
        </p:nvSpPr>
        <p:spPr/>
        <p:txBody>
          <a:bodyPr/>
          <a:lstStyle/>
          <a:p>
            <a:fld id="{4900A4EB-16FB-46CF-A183-E913D38B7F69}" type="slidenum">
              <a:rPr lang="en-GB" smtClean="0"/>
              <a:t>‹#›</a:t>
            </a:fld>
            <a:endParaRPr lang="en-GB"/>
          </a:p>
        </p:txBody>
      </p:sp>
    </p:spTree>
    <p:extLst>
      <p:ext uri="{BB962C8B-B14F-4D97-AF65-F5344CB8AC3E}">
        <p14:creationId xmlns:p14="http://schemas.microsoft.com/office/powerpoint/2010/main" val="411909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6386C-E685-400E-B02D-73EECE98446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2E9F194-F170-46E2-A2E6-52434136AD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0E320C-AFF3-4A6D-B39E-AE1E465B0BAC}"/>
              </a:ext>
            </a:extLst>
          </p:cNvPr>
          <p:cNvSpPr>
            <a:spLocks noGrp="1"/>
          </p:cNvSpPr>
          <p:nvPr>
            <p:ph type="dt" sz="half" idx="10"/>
          </p:nvPr>
        </p:nvSpPr>
        <p:spPr/>
        <p:txBody>
          <a:bodyPr/>
          <a:lstStyle/>
          <a:p>
            <a:fld id="{74461C6A-D808-4ACD-B40F-1B1BD53BD2D1}" type="datetimeFigureOut">
              <a:rPr lang="en-GB" smtClean="0"/>
              <a:t>08/08/2020</a:t>
            </a:fld>
            <a:endParaRPr lang="en-GB"/>
          </a:p>
        </p:txBody>
      </p:sp>
      <p:sp>
        <p:nvSpPr>
          <p:cNvPr id="5" name="Footer Placeholder 4">
            <a:extLst>
              <a:ext uri="{FF2B5EF4-FFF2-40B4-BE49-F238E27FC236}">
                <a16:creationId xmlns:a16="http://schemas.microsoft.com/office/drawing/2014/main" id="{4701186B-1348-413C-ADA1-ADA87E826A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0C589D-E035-49E3-B1AC-BBF0D47AC08E}"/>
              </a:ext>
            </a:extLst>
          </p:cNvPr>
          <p:cNvSpPr>
            <a:spLocks noGrp="1"/>
          </p:cNvSpPr>
          <p:nvPr>
            <p:ph type="sldNum" sz="quarter" idx="12"/>
          </p:nvPr>
        </p:nvSpPr>
        <p:spPr/>
        <p:txBody>
          <a:bodyPr/>
          <a:lstStyle/>
          <a:p>
            <a:fld id="{4900A4EB-16FB-46CF-A183-E913D38B7F69}" type="slidenum">
              <a:rPr lang="en-GB" smtClean="0"/>
              <a:t>‹#›</a:t>
            </a:fld>
            <a:endParaRPr lang="en-GB"/>
          </a:p>
        </p:txBody>
      </p:sp>
    </p:spTree>
    <p:extLst>
      <p:ext uri="{BB962C8B-B14F-4D97-AF65-F5344CB8AC3E}">
        <p14:creationId xmlns:p14="http://schemas.microsoft.com/office/powerpoint/2010/main" val="3797065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7918B-4E74-402B-A88C-DE37C1988D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31C0EC7-BC97-4D85-B4EC-1A3A3D035F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2B7482-8134-4410-A212-A18B15C6FEBF}"/>
              </a:ext>
            </a:extLst>
          </p:cNvPr>
          <p:cNvSpPr>
            <a:spLocks noGrp="1"/>
          </p:cNvSpPr>
          <p:nvPr>
            <p:ph type="dt" sz="half" idx="10"/>
          </p:nvPr>
        </p:nvSpPr>
        <p:spPr/>
        <p:txBody>
          <a:bodyPr/>
          <a:lstStyle/>
          <a:p>
            <a:fld id="{74461C6A-D808-4ACD-B40F-1B1BD53BD2D1}" type="datetimeFigureOut">
              <a:rPr lang="en-GB" smtClean="0"/>
              <a:t>08/08/2020</a:t>
            </a:fld>
            <a:endParaRPr lang="en-GB"/>
          </a:p>
        </p:txBody>
      </p:sp>
      <p:sp>
        <p:nvSpPr>
          <p:cNvPr id="5" name="Footer Placeholder 4">
            <a:extLst>
              <a:ext uri="{FF2B5EF4-FFF2-40B4-BE49-F238E27FC236}">
                <a16:creationId xmlns:a16="http://schemas.microsoft.com/office/drawing/2014/main" id="{B0724763-35A0-458C-876F-3529DDF017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06B155-A209-4CE3-9C8F-7732C39DA91A}"/>
              </a:ext>
            </a:extLst>
          </p:cNvPr>
          <p:cNvSpPr>
            <a:spLocks noGrp="1"/>
          </p:cNvSpPr>
          <p:nvPr>
            <p:ph type="sldNum" sz="quarter" idx="12"/>
          </p:nvPr>
        </p:nvSpPr>
        <p:spPr/>
        <p:txBody>
          <a:bodyPr/>
          <a:lstStyle/>
          <a:p>
            <a:fld id="{4900A4EB-16FB-46CF-A183-E913D38B7F69}" type="slidenum">
              <a:rPr lang="en-GB" smtClean="0"/>
              <a:t>‹#›</a:t>
            </a:fld>
            <a:endParaRPr lang="en-GB"/>
          </a:p>
        </p:txBody>
      </p:sp>
    </p:spTree>
    <p:extLst>
      <p:ext uri="{BB962C8B-B14F-4D97-AF65-F5344CB8AC3E}">
        <p14:creationId xmlns:p14="http://schemas.microsoft.com/office/powerpoint/2010/main" val="2699080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0492-ACAB-47BE-B2A7-8B90CFAEEF2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4D5527-93C0-4B67-A297-3771BCE869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582A64F-EE4C-4397-BB0D-DB52BD93C9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12D7A0B-D094-4728-A819-F5E2353B299A}"/>
              </a:ext>
            </a:extLst>
          </p:cNvPr>
          <p:cNvSpPr>
            <a:spLocks noGrp="1"/>
          </p:cNvSpPr>
          <p:nvPr>
            <p:ph type="dt" sz="half" idx="10"/>
          </p:nvPr>
        </p:nvSpPr>
        <p:spPr/>
        <p:txBody>
          <a:bodyPr/>
          <a:lstStyle/>
          <a:p>
            <a:fld id="{74461C6A-D808-4ACD-B40F-1B1BD53BD2D1}" type="datetimeFigureOut">
              <a:rPr lang="en-GB" smtClean="0"/>
              <a:t>08/08/2020</a:t>
            </a:fld>
            <a:endParaRPr lang="en-GB"/>
          </a:p>
        </p:txBody>
      </p:sp>
      <p:sp>
        <p:nvSpPr>
          <p:cNvPr id="6" name="Footer Placeholder 5">
            <a:extLst>
              <a:ext uri="{FF2B5EF4-FFF2-40B4-BE49-F238E27FC236}">
                <a16:creationId xmlns:a16="http://schemas.microsoft.com/office/drawing/2014/main" id="{F6E52146-8AE7-4441-B9B6-3A03CF6AF0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A5C8B3-C66E-4BC8-AC7E-51B7BDE5456B}"/>
              </a:ext>
            </a:extLst>
          </p:cNvPr>
          <p:cNvSpPr>
            <a:spLocks noGrp="1"/>
          </p:cNvSpPr>
          <p:nvPr>
            <p:ph type="sldNum" sz="quarter" idx="12"/>
          </p:nvPr>
        </p:nvSpPr>
        <p:spPr/>
        <p:txBody>
          <a:bodyPr/>
          <a:lstStyle/>
          <a:p>
            <a:fld id="{4900A4EB-16FB-46CF-A183-E913D38B7F69}" type="slidenum">
              <a:rPr lang="en-GB" smtClean="0"/>
              <a:t>‹#›</a:t>
            </a:fld>
            <a:endParaRPr lang="en-GB"/>
          </a:p>
        </p:txBody>
      </p:sp>
    </p:spTree>
    <p:extLst>
      <p:ext uri="{BB962C8B-B14F-4D97-AF65-F5344CB8AC3E}">
        <p14:creationId xmlns:p14="http://schemas.microsoft.com/office/powerpoint/2010/main" val="2514060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D2104-D695-4D77-9145-F3B510A928D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933B9-AB91-4516-B7D5-A2BD578FF5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173654-AB10-45C6-9BC2-2819034491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12CDB7E-262A-4BBD-854F-701A4F2A3C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34EF50-ED9A-4437-A9F5-38539A0C9D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EED8A5-048D-4AAF-84CC-9133D72FAB23}"/>
              </a:ext>
            </a:extLst>
          </p:cNvPr>
          <p:cNvSpPr>
            <a:spLocks noGrp="1"/>
          </p:cNvSpPr>
          <p:nvPr>
            <p:ph type="dt" sz="half" idx="10"/>
          </p:nvPr>
        </p:nvSpPr>
        <p:spPr/>
        <p:txBody>
          <a:bodyPr/>
          <a:lstStyle/>
          <a:p>
            <a:fld id="{74461C6A-D808-4ACD-B40F-1B1BD53BD2D1}" type="datetimeFigureOut">
              <a:rPr lang="en-GB" smtClean="0"/>
              <a:t>08/08/2020</a:t>
            </a:fld>
            <a:endParaRPr lang="en-GB"/>
          </a:p>
        </p:txBody>
      </p:sp>
      <p:sp>
        <p:nvSpPr>
          <p:cNvPr id="8" name="Footer Placeholder 7">
            <a:extLst>
              <a:ext uri="{FF2B5EF4-FFF2-40B4-BE49-F238E27FC236}">
                <a16:creationId xmlns:a16="http://schemas.microsoft.com/office/drawing/2014/main" id="{DD05AB5E-B96F-4F35-B488-9C15E88101B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A2D2ADF-3DF5-41A5-9AEE-661B014E0703}"/>
              </a:ext>
            </a:extLst>
          </p:cNvPr>
          <p:cNvSpPr>
            <a:spLocks noGrp="1"/>
          </p:cNvSpPr>
          <p:nvPr>
            <p:ph type="sldNum" sz="quarter" idx="12"/>
          </p:nvPr>
        </p:nvSpPr>
        <p:spPr/>
        <p:txBody>
          <a:bodyPr/>
          <a:lstStyle/>
          <a:p>
            <a:fld id="{4900A4EB-16FB-46CF-A183-E913D38B7F69}" type="slidenum">
              <a:rPr lang="en-GB" smtClean="0"/>
              <a:t>‹#›</a:t>
            </a:fld>
            <a:endParaRPr lang="en-GB"/>
          </a:p>
        </p:txBody>
      </p:sp>
    </p:spTree>
    <p:extLst>
      <p:ext uri="{BB962C8B-B14F-4D97-AF65-F5344CB8AC3E}">
        <p14:creationId xmlns:p14="http://schemas.microsoft.com/office/powerpoint/2010/main" val="2428931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DA0B9-A43C-4ABB-89AC-F7E49C92B9F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C28AAD0-DA8A-4B7A-B1F0-84A1F990A298}"/>
              </a:ext>
            </a:extLst>
          </p:cNvPr>
          <p:cNvSpPr>
            <a:spLocks noGrp="1"/>
          </p:cNvSpPr>
          <p:nvPr>
            <p:ph type="dt" sz="half" idx="10"/>
          </p:nvPr>
        </p:nvSpPr>
        <p:spPr/>
        <p:txBody>
          <a:bodyPr/>
          <a:lstStyle/>
          <a:p>
            <a:fld id="{74461C6A-D808-4ACD-B40F-1B1BD53BD2D1}" type="datetimeFigureOut">
              <a:rPr lang="en-GB" smtClean="0"/>
              <a:t>08/08/2020</a:t>
            </a:fld>
            <a:endParaRPr lang="en-GB"/>
          </a:p>
        </p:txBody>
      </p:sp>
      <p:sp>
        <p:nvSpPr>
          <p:cNvPr id="4" name="Footer Placeholder 3">
            <a:extLst>
              <a:ext uri="{FF2B5EF4-FFF2-40B4-BE49-F238E27FC236}">
                <a16:creationId xmlns:a16="http://schemas.microsoft.com/office/drawing/2014/main" id="{99D6A17B-C589-4974-86B3-F367865B87A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15BE2C2-635E-4426-92D7-288396651366}"/>
              </a:ext>
            </a:extLst>
          </p:cNvPr>
          <p:cNvSpPr>
            <a:spLocks noGrp="1"/>
          </p:cNvSpPr>
          <p:nvPr>
            <p:ph type="sldNum" sz="quarter" idx="12"/>
          </p:nvPr>
        </p:nvSpPr>
        <p:spPr/>
        <p:txBody>
          <a:bodyPr/>
          <a:lstStyle/>
          <a:p>
            <a:fld id="{4900A4EB-16FB-46CF-A183-E913D38B7F69}" type="slidenum">
              <a:rPr lang="en-GB" smtClean="0"/>
              <a:t>‹#›</a:t>
            </a:fld>
            <a:endParaRPr lang="en-GB"/>
          </a:p>
        </p:txBody>
      </p:sp>
    </p:spTree>
    <p:extLst>
      <p:ext uri="{BB962C8B-B14F-4D97-AF65-F5344CB8AC3E}">
        <p14:creationId xmlns:p14="http://schemas.microsoft.com/office/powerpoint/2010/main" val="262531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CE6F35-32B9-4086-B294-E80E2906CE18}"/>
              </a:ext>
            </a:extLst>
          </p:cNvPr>
          <p:cNvSpPr>
            <a:spLocks noGrp="1"/>
          </p:cNvSpPr>
          <p:nvPr>
            <p:ph type="dt" sz="half" idx="10"/>
          </p:nvPr>
        </p:nvSpPr>
        <p:spPr/>
        <p:txBody>
          <a:bodyPr/>
          <a:lstStyle/>
          <a:p>
            <a:fld id="{74461C6A-D808-4ACD-B40F-1B1BD53BD2D1}" type="datetimeFigureOut">
              <a:rPr lang="en-GB" smtClean="0"/>
              <a:t>08/08/2020</a:t>
            </a:fld>
            <a:endParaRPr lang="en-GB"/>
          </a:p>
        </p:txBody>
      </p:sp>
      <p:sp>
        <p:nvSpPr>
          <p:cNvPr id="3" name="Footer Placeholder 2">
            <a:extLst>
              <a:ext uri="{FF2B5EF4-FFF2-40B4-BE49-F238E27FC236}">
                <a16:creationId xmlns:a16="http://schemas.microsoft.com/office/drawing/2014/main" id="{6C05058F-C6E7-4B05-AA01-BEA163B5A04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53B7F77-18D8-46D1-B63B-C55C63F7A9FE}"/>
              </a:ext>
            </a:extLst>
          </p:cNvPr>
          <p:cNvSpPr>
            <a:spLocks noGrp="1"/>
          </p:cNvSpPr>
          <p:nvPr>
            <p:ph type="sldNum" sz="quarter" idx="12"/>
          </p:nvPr>
        </p:nvSpPr>
        <p:spPr/>
        <p:txBody>
          <a:bodyPr/>
          <a:lstStyle/>
          <a:p>
            <a:fld id="{4900A4EB-16FB-46CF-A183-E913D38B7F69}" type="slidenum">
              <a:rPr lang="en-GB" smtClean="0"/>
              <a:t>‹#›</a:t>
            </a:fld>
            <a:endParaRPr lang="en-GB"/>
          </a:p>
        </p:txBody>
      </p:sp>
    </p:spTree>
    <p:extLst>
      <p:ext uri="{BB962C8B-B14F-4D97-AF65-F5344CB8AC3E}">
        <p14:creationId xmlns:p14="http://schemas.microsoft.com/office/powerpoint/2010/main" val="1486000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DF5A1-6029-4265-B859-3A61C373D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1BD28E8-171D-4E7D-8A36-E39B282F82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297C1EB-6E78-4B65-B7CF-39A374BF2A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E88995-776E-41F2-BE62-DA25782FECA6}"/>
              </a:ext>
            </a:extLst>
          </p:cNvPr>
          <p:cNvSpPr>
            <a:spLocks noGrp="1"/>
          </p:cNvSpPr>
          <p:nvPr>
            <p:ph type="dt" sz="half" idx="10"/>
          </p:nvPr>
        </p:nvSpPr>
        <p:spPr/>
        <p:txBody>
          <a:bodyPr/>
          <a:lstStyle/>
          <a:p>
            <a:fld id="{74461C6A-D808-4ACD-B40F-1B1BD53BD2D1}" type="datetimeFigureOut">
              <a:rPr lang="en-GB" smtClean="0"/>
              <a:t>08/08/2020</a:t>
            </a:fld>
            <a:endParaRPr lang="en-GB"/>
          </a:p>
        </p:txBody>
      </p:sp>
      <p:sp>
        <p:nvSpPr>
          <p:cNvPr id="6" name="Footer Placeholder 5">
            <a:extLst>
              <a:ext uri="{FF2B5EF4-FFF2-40B4-BE49-F238E27FC236}">
                <a16:creationId xmlns:a16="http://schemas.microsoft.com/office/drawing/2014/main" id="{687526D1-F461-4D18-B6B9-C6086BB0A0C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DBCC05-0D73-4EC8-B280-EE87B3B92BB8}"/>
              </a:ext>
            </a:extLst>
          </p:cNvPr>
          <p:cNvSpPr>
            <a:spLocks noGrp="1"/>
          </p:cNvSpPr>
          <p:nvPr>
            <p:ph type="sldNum" sz="quarter" idx="12"/>
          </p:nvPr>
        </p:nvSpPr>
        <p:spPr/>
        <p:txBody>
          <a:bodyPr/>
          <a:lstStyle/>
          <a:p>
            <a:fld id="{4900A4EB-16FB-46CF-A183-E913D38B7F69}" type="slidenum">
              <a:rPr lang="en-GB" smtClean="0"/>
              <a:t>‹#›</a:t>
            </a:fld>
            <a:endParaRPr lang="en-GB"/>
          </a:p>
        </p:txBody>
      </p:sp>
    </p:spTree>
    <p:extLst>
      <p:ext uri="{BB962C8B-B14F-4D97-AF65-F5344CB8AC3E}">
        <p14:creationId xmlns:p14="http://schemas.microsoft.com/office/powerpoint/2010/main" val="2892240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F7DC1-86EE-4B4A-9006-206C6293EC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0F24F17-ADD0-4233-BAAA-20B4ECA483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FB4E199-A2C0-48C8-9184-F579E5C126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CF26CF-6380-4327-A3C2-F009A7BDF9B8}"/>
              </a:ext>
            </a:extLst>
          </p:cNvPr>
          <p:cNvSpPr>
            <a:spLocks noGrp="1"/>
          </p:cNvSpPr>
          <p:nvPr>
            <p:ph type="dt" sz="half" idx="10"/>
          </p:nvPr>
        </p:nvSpPr>
        <p:spPr/>
        <p:txBody>
          <a:bodyPr/>
          <a:lstStyle/>
          <a:p>
            <a:fld id="{74461C6A-D808-4ACD-B40F-1B1BD53BD2D1}" type="datetimeFigureOut">
              <a:rPr lang="en-GB" smtClean="0"/>
              <a:t>08/08/2020</a:t>
            </a:fld>
            <a:endParaRPr lang="en-GB"/>
          </a:p>
        </p:txBody>
      </p:sp>
      <p:sp>
        <p:nvSpPr>
          <p:cNvPr id="6" name="Footer Placeholder 5">
            <a:extLst>
              <a:ext uri="{FF2B5EF4-FFF2-40B4-BE49-F238E27FC236}">
                <a16:creationId xmlns:a16="http://schemas.microsoft.com/office/drawing/2014/main" id="{720D1230-DE11-47E0-8914-2F87B19C60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C7966F-181C-47A6-BD19-2CD4A2D5E8AD}"/>
              </a:ext>
            </a:extLst>
          </p:cNvPr>
          <p:cNvSpPr>
            <a:spLocks noGrp="1"/>
          </p:cNvSpPr>
          <p:nvPr>
            <p:ph type="sldNum" sz="quarter" idx="12"/>
          </p:nvPr>
        </p:nvSpPr>
        <p:spPr/>
        <p:txBody>
          <a:bodyPr/>
          <a:lstStyle/>
          <a:p>
            <a:fld id="{4900A4EB-16FB-46CF-A183-E913D38B7F69}" type="slidenum">
              <a:rPr lang="en-GB" smtClean="0"/>
              <a:t>‹#›</a:t>
            </a:fld>
            <a:endParaRPr lang="en-GB"/>
          </a:p>
        </p:txBody>
      </p:sp>
    </p:spTree>
    <p:extLst>
      <p:ext uri="{BB962C8B-B14F-4D97-AF65-F5344CB8AC3E}">
        <p14:creationId xmlns:p14="http://schemas.microsoft.com/office/powerpoint/2010/main" val="1246702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224266-856B-4B98-BED6-56881296A8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312F4C-9925-467B-9A21-66197D0F76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27F284-645C-4BF4-B3D9-2240ABBBAE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61C6A-D808-4ACD-B40F-1B1BD53BD2D1}" type="datetimeFigureOut">
              <a:rPr lang="en-GB" smtClean="0"/>
              <a:t>08/08/2020</a:t>
            </a:fld>
            <a:endParaRPr lang="en-GB"/>
          </a:p>
        </p:txBody>
      </p:sp>
      <p:sp>
        <p:nvSpPr>
          <p:cNvPr id="5" name="Footer Placeholder 4">
            <a:extLst>
              <a:ext uri="{FF2B5EF4-FFF2-40B4-BE49-F238E27FC236}">
                <a16:creationId xmlns:a16="http://schemas.microsoft.com/office/drawing/2014/main" id="{488B1676-3F1E-47F9-BB17-9EA6547D15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36442E9-C73C-449B-AEB9-6BC77313D7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00A4EB-16FB-46CF-A183-E913D38B7F69}" type="slidenum">
              <a:rPr lang="en-GB" smtClean="0"/>
              <a:t>‹#›</a:t>
            </a:fld>
            <a:endParaRPr lang="en-GB"/>
          </a:p>
        </p:txBody>
      </p:sp>
    </p:spTree>
    <p:extLst>
      <p:ext uri="{BB962C8B-B14F-4D97-AF65-F5344CB8AC3E}">
        <p14:creationId xmlns:p14="http://schemas.microsoft.com/office/powerpoint/2010/main" val="1999942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E50CF-665F-4174-8459-56816A372FF5}"/>
              </a:ext>
            </a:extLst>
          </p:cNvPr>
          <p:cNvSpPr>
            <a:spLocks noGrp="1"/>
          </p:cNvSpPr>
          <p:nvPr>
            <p:ph type="ctrTitle"/>
          </p:nvPr>
        </p:nvSpPr>
        <p:spPr>
          <a:xfrm>
            <a:off x="1418167" y="451977"/>
            <a:ext cx="9144000" cy="2189526"/>
          </a:xfrm>
        </p:spPr>
        <p:txBody>
          <a:bodyPr>
            <a:noAutofit/>
          </a:bodyPr>
          <a:lstStyle/>
          <a:p>
            <a:r>
              <a:rPr lang="en-GB" sz="6600" dirty="0">
                <a:solidFill>
                  <a:srgbClr val="00B050"/>
                </a:solidFill>
              </a:rPr>
              <a:t>Imam </a:t>
            </a:r>
            <a:r>
              <a:rPr lang="en-GB" sz="6600" dirty="0" err="1">
                <a:solidFill>
                  <a:srgbClr val="00B050"/>
                </a:solidFill>
              </a:rPr>
              <a:t>Shami’s</a:t>
            </a:r>
            <a:r>
              <a:rPr lang="en-GB" sz="6600" dirty="0">
                <a:solidFill>
                  <a:srgbClr val="00B050"/>
                </a:solidFill>
              </a:rPr>
              <a:t> Nine Rules of issuing Fatwa</a:t>
            </a:r>
          </a:p>
        </p:txBody>
      </p:sp>
      <p:sp>
        <p:nvSpPr>
          <p:cNvPr id="3" name="Subtitle 2">
            <a:extLst>
              <a:ext uri="{FF2B5EF4-FFF2-40B4-BE49-F238E27FC236}">
                <a16:creationId xmlns:a16="http://schemas.microsoft.com/office/drawing/2014/main" id="{EB5F0FEB-F56B-4BA2-885C-662539F599A5}"/>
              </a:ext>
            </a:extLst>
          </p:cNvPr>
          <p:cNvSpPr>
            <a:spLocks noGrp="1"/>
          </p:cNvSpPr>
          <p:nvPr>
            <p:ph type="subTitle" idx="1"/>
          </p:nvPr>
        </p:nvSpPr>
        <p:spPr>
          <a:xfrm>
            <a:off x="1524000" y="3523376"/>
            <a:ext cx="9144000" cy="746620"/>
          </a:xfrm>
        </p:spPr>
        <p:txBody>
          <a:bodyPr>
            <a:normAutofit fontScale="92500" lnSpcReduction="20000"/>
          </a:bodyPr>
          <a:lstStyle/>
          <a:p>
            <a:r>
              <a:rPr lang="en-GB" dirty="0"/>
              <a:t>By </a:t>
            </a:r>
            <a:r>
              <a:rPr lang="en-GB"/>
              <a:t>Amjad Aziz</a:t>
            </a:r>
          </a:p>
          <a:p>
            <a:r>
              <a:rPr lang="en-GB"/>
              <a:t>Karimia institute Nottingham </a:t>
            </a:r>
            <a:endParaRPr lang="en-GB" dirty="0"/>
          </a:p>
        </p:txBody>
      </p:sp>
    </p:spTree>
    <p:extLst>
      <p:ext uri="{BB962C8B-B14F-4D97-AF65-F5344CB8AC3E}">
        <p14:creationId xmlns:p14="http://schemas.microsoft.com/office/powerpoint/2010/main" val="3997646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26FA3-3AF9-477E-B605-4041582059B5}"/>
              </a:ext>
            </a:extLst>
          </p:cNvPr>
          <p:cNvSpPr>
            <a:spLocks noGrp="1"/>
          </p:cNvSpPr>
          <p:nvPr>
            <p:ph type="ctrTitle"/>
          </p:nvPr>
        </p:nvSpPr>
        <p:spPr>
          <a:xfrm>
            <a:off x="1196829" y="406400"/>
            <a:ext cx="9144000" cy="1422400"/>
          </a:xfrm>
        </p:spPr>
        <p:txBody>
          <a:bodyPr anchor="ctr">
            <a:normAutofit fontScale="90000"/>
          </a:bodyPr>
          <a:lstStyle/>
          <a:p>
            <a:r>
              <a:rPr lang="en-GB" sz="3200" b="1" i="1" dirty="0">
                <a:solidFill>
                  <a:srgbClr val="0070C0"/>
                </a:solidFill>
              </a:rPr>
              <a:t>9. A juristic position must have precedence in Hanafi </a:t>
            </a:r>
            <a:r>
              <a:rPr lang="en-GB" sz="3200" b="1" i="1" dirty="0" err="1">
                <a:solidFill>
                  <a:srgbClr val="0070C0"/>
                </a:solidFill>
              </a:rPr>
              <a:t>Fiqh</a:t>
            </a:r>
            <a:r>
              <a:rPr lang="en-GB" sz="3200" b="1" i="1" dirty="0">
                <a:solidFill>
                  <a:srgbClr val="0070C0"/>
                </a:solidFill>
              </a:rPr>
              <a:t> </a:t>
            </a:r>
            <a:br>
              <a:rPr lang="en-GB" sz="3200" b="1" i="1">
                <a:solidFill>
                  <a:srgbClr val="0070C0"/>
                </a:solidFill>
              </a:rPr>
            </a:br>
            <a:r>
              <a:rPr lang="en-GB" sz="2200"/>
              <a:t>وكل قول في المتون أثبتا            فذاك ترجيح له ضمنا أتى</a:t>
            </a:r>
            <a:r>
              <a:rPr lang="en-GB" sz="3600"/>
              <a:t>    </a:t>
            </a:r>
            <a:br>
              <a:rPr lang="en-GB" dirty="0"/>
            </a:br>
            <a:endParaRPr lang="en-GB" sz="3200" dirty="0"/>
          </a:p>
        </p:txBody>
      </p:sp>
      <p:sp>
        <p:nvSpPr>
          <p:cNvPr id="3" name="Subtitle 2">
            <a:extLst>
              <a:ext uri="{FF2B5EF4-FFF2-40B4-BE49-F238E27FC236}">
                <a16:creationId xmlns:a16="http://schemas.microsoft.com/office/drawing/2014/main" id="{C257BC29-8631-41BF-BBC2-A22278F16A9B}"/>
              </a:ext>
            </a:extLst>
          </p:cNvPr>
          <p:cNvSpPr>
            <a:spLocks noGrp="1"/>
          </p:cNvSpPr>
          <p:nvPr>
            <p:ph type="subTitle" idx="1"/>
          </p:nvPr>
        </p:nvSpPr>
        <p:spPr>
          <a:xfrm>
            <a:off x="1524000" y="1954635"/>
            <a:ext cx="9144000" cy="3303165"/>
          </a:xfrm>
        </p:spPr>
        <p:txBody>
          <a:bodyPr/>
          <a:lstStyle/>
          <a:p>
            <a:pPr marL="457200" indent="-457200" algn="l">
              <a:buFont typeface="Arial" panose="020B0604020202020204" pitchFamily="34" charset="0"/>
              <a:buChar char="•"/>
            </a:pPr>
            <a:r>
              <a:rPr lang="en-GB" i="1">
                <a:solidFill>
                  <a:schemeClr val="accent2">
                    <a:lumMod val="50000"/>
                  </a:schemeClr>
                </a:solidFill>
              </a:rPr>
              <a:t>The last rule is to find the evidence of any opinion in original text of the books of Fiqh Hanafi . ( علامة قاسم لتصحيح القدوري )</a:t>
            </a:r>
          </a:p>
          <a:p>
            <a:pPr marL="457200" indent="-457200" algn="l">
              <a:buFont typeface="Arial" panose="020B0604020202020204" pitchFamily="34" charset="0"/>
              <a:buChar char="•"/>
            </a:pPr>
            <a:r>
              <a:rPr lang="en-GB" i="1">
                <a:solidFill>
                  <a:schemeClr val="accent2">
                    <a:lumMod val="50000"/>
                  </a:schemeClr>
                </a:solidFill>
              </a:rPr>
              <a:t>Original  Text (متن) is written very carefully on base of authentic references and outside opinions need to be verified and if they are supported by original text then opinion is authentic . Imam Shami</a:t>
            </a:r>
          </a:p>
          <a:p>
            <a:pPr marL="457200" indent="-457200" algn="l">
              <a:buFont typeface="Arial" panose="020B0604020202020204" pitchFamily="34" charset="0"/>
              <a:buChar char="•"/>
            </a:pPr>
            <a:r>
              <a:rPr lang="en-GB" i="1">
                <a:solidFill>
                  <a:schemeClr val="accent2">
                    <a:lumMod val="50000"/>
                  </a:schemeClr>
                </a:solidFill>
              </a:rPr>
              <a:t>If there is contradict between original text and any Fatwa then original text will be considred powerful (.مقدم)</a:t>
            </a:r>
          </a:p>
          <a:p>
            <a:pPr marL="457200" indent="-457200" algn="l">
              <a:buFont typeface="Arial" panose="020B0604020202020204" pitchFamily="34" charset="0"/>
              <a:buChar char="•"/>
            </a:pPr>
            <a:endParaRPr lang="en-GB" dirty="0"/>
          </a:p>
        </p:txBody>
      </p:sp>
    </p:spTree>
    <p:extLst>
      <p:ext uri="{BB962C8B-B14F-4D97-AF65-F5344CB8AC3E}">
        <p14:creationId xmlns:p14="http://schemas.microsoft.com/office/powerpoint/2010/main" val="2492780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7A2D9-67A1-4867-9CA4-7C5A486940C6}"/>
              </a:ext>
            </a:extLst>
          </p:cNvPr>
          <p:cNvSpPr>
            <a:spLocks noGrp="1"/>
          </p:cNvSpPr>
          <p:nvPr>
            <p:ph type="title"/>
          </p:nvPr>
        </p:nvSpPr>
        <p:spPr>
          <a:xfrm>
            <a:off x="952500" y="-285749"/>
            <a:ext cx="10401300" cy="1873250"/>
          </a:xfrm>
        </p:spPr>
        <p:txBody>
          <a:bodyPr>
            <a:normAutofit fontScale="90000"/>
          </a:bodyPr>
          <a:lstStyle/>
          <a:p>
            <a:pPr algn="ctr"/>
            <a:br>
              <a:rPr lang="en-GB" sz="3100" dirty="0"/>
            </a:br>
            <a:br>
              <a:rPr lang="en-GB" sz="3100" dirty="0"/>
            </a:br>
            <a:br>
              <a:rPr lang="en-GB" sz="3100" dirty="0"/>
            </a:br>
            <a:r>
              <a:rPr lang="en-GB" sz="3100" b="1" dirty="0">
                <a:solidFill>
                  <a:srgbClr val="0070C0"/>
                </a:solidFill>
              </a:rPr>
              <a:t>1. </a:t>
            </a:r>
            <a:r>
              <a:rPr lang="en-GB" sz="3100" b="1" i="1" dirty="0">
                <a:solidFill>
                  <a:srgbClr val="0070C0"/>
                </a:solidFill>
              </a:rPr>
              <a:t>Precedence given to the opinion of Imam Abu </a:t>
            </a:r>
            <a:r>
              <a:rPr lang="en-GB" sz="3100" b="1" i="1" err="1">
                <a:solidFill>
                  <a:srgbClr val="0070C0"/>
                </a:solidFill>
              </a:rPr>
              <a:t>Hanifa</a:t>
            </a:r>
            <a:r>
              <a:rPr lang="en-GB" sz="3100" b="1" i="1">
                <a:solidFill>
                  <a:srgbClr val="0070C0"/>
                </a:solidFill>
              </a:rPr>
              <a:t> in Worship </a:t>
            </a:r>
            <a:br>
              <a:rPr lang="en-GB" sz="3100" b="1" i="1">
                <a:solidFill>
                  <a:srgbClr val="0070C0"/>
                </a:solidFill>
              </a:rPr>
            </a:br>
            <a:r>
              <a:rPr lang="en-GB" sz="2700"/>
              <a:t>             </a:t>
            </a:r>
            <a:br>
              <a:rPr lang="en-GB" sz="3100" dirty="0"/>
            </a:br>
            <a:r>
              <a:rPr lang="en-GB" sz="2700" dirty="0" err="1"/>
              <a:t>في</a:t>
            </a:r>
            <a:r>
              <a:rPr lang="en-GB" sz="2700" dirty="0"/>
              <a:t> </a:t>
            </a:r>
            <a:r>
              <a:rPr lang="en-GB" sz="2700" dirty="0" err="1"/>
              <a:t>كل</a:t>
            </a:r>
            <a:r>
              <a:rPr lang="en-GB" sz="2700" dirty="0"/>
              <a:t> </a:t>
            </a:r>
            <a:r>
              <a:rPr lang="en-GB" sz="2700" dirty="0" err="1"/>
              <a:t>أبواب</a:t>
            </a:r>
            <a:r>
              <a:rPr lang="en-GB" sz="2700" dirty="0"/>
              <a:t> </a:t>
            </a:r>
            <a:r>
              <a:rPr lang="en-GB" sz="2700" dirty="0" err="1"/>
              <a:t>العبادات</a:t>
            </a:r>
            <a:r>
              <a:rPr lang="en-GB" sz="2700" dirty="0"/>
              <a:t> </a:t>
            </a:r>
            <a:r>
              <a:rPr lang="en-GB" sz="2700" dirty="0" err="1"/>
              <a:t>رُجّح</a:t>
            </a:r>
            <a:r>
              <a:rPr lang="en-GB" sz="2700" dirty="0"/>
              <a:t>       </a:t>
            </a:r>
            <a:r>
              <a:rPr lang="en-GB" sz="2700" dirty="0" err="1"/>
              <a:t>قول</a:t>
            </a:r>
            <a:r>
              <a:rPr lang="en-GB" sz="2700" dirty="0"/>
              <a:t> </a:t>
            </a:r>
            <a:r>
              <a:rPr lang="en-GB" sz="2700" dirty="0" err="1"/>
              <a:t>الإمام</a:t>
            </a:r>
            <a:r>
              <a:rPr lang="en-GB" sz="2700" dirty="0"/>
              <a:t> </a:t>
            </a:r>
            <a:r>
              <a:rPr lang="en-GB" sz="2700" dirty="0" err="1"/>
              <a:t>مطلقا</a:t>
            </a:r>
            <a:r>
              <a:rPr lang="en-GB" sz="2700" dirty="0"/>
              <a:t> </a:t>
            </a:r>
            <a:r>
              <a:rPr lang="en-GB" sz="2700" dirty="0" err="1"/>
              <a:t>مالم</a:t>
            </a:r>
            <a:r>
              <a:rPr lang="en-GB" sz="2700" dirty="0"/>
              <a:t> </a:t>
            </a:r>
            <a:r>
              <a:rPr lang="en-GB" sz="2700" err="1"/>
              <a:t>تصح</a:t>
            </a:r>
            <a:r>
              <a:rPr lang="en-GB" sz="2700"/>
              <a:t>              </a:t>
            </a:r>
            <a:br>
              <a:rPr lang="en-GB" dirty="0"/>
            </a:br>
            <a:br>
              <a:rPr lang="en-GB" dirty="0"/>
            </a:br>
            <a:endParaRPr lang="en-GB" sz="4000" dirty="0"/>
          </a:p>
        </p:txBody>
      </p:sp>
      <p:sp>
        <p:nvSpPr>
          <p:cNvPr id="3" name="Content Placeholder 2">
            <a:extLst>
              <a:ext uri="{FF2B5EF4-FFF2-40B4-BE49-F238E27FC236}">
                <a16:creationId xmlns:a16="http://schemas.microsoft.com/office/drawing/2014/main" id="{38B96DD5-A6C3-4AE4-8798-AC04A1585FDE}"/>
              </a:ext>
            </a:extLst>
          </p:cNvPr>
          <p:cNvSpPr>
            <a:spLocks noGrp="1"/>
          </p:cNvSpPr>
          <p:nvPr>
            <p:ph idx="1"/>
          </p:nvPr>
        </p:nvSpPr>
        <p:spPr>
          <a:xfrm>
            <a:off x="793459" y="1894417"/>
            <a:ext cx="10515600" cy="5062722"/>
          </a:xfrm>
        </p:spPr>
        <p:txBody>
          <a:bodyPr>
            <a:normAutofit lnSpcReduction="10000"/>
          </a:bodyPr>
          <a:lstStyle/>
          <a:p>
            <a:r>
              <a:rPr lang="en-GB" i="1">
                <a:solidFill>
                  <a:schemeClr val="accent2">
                    <a:lumMod val="50000"/>
                  </a:schemeClr>
                </a:solidFill>
              </a:rPr>
              <a:t>Imam Ibn e Abdeen Shami has collected nine rules from various books of Hanafi Fiqh to be considered while issuing fatwa which are summed up in Arabic Couplets .</a:t>
            </a:r>
          </a:p>
          <a:p>
            <a:r>
              <a:rPr lang="en-GB" i="1">
                <a:solidFill>
                  <a:schemeClr val="accent2">
                    <a:lumMod val="50000"/>
                  </a:schemeClr>
                </a:solidFill>
              </a:rPr>
              <a:t>If there </a:t>
            </a:r>
            <a:r>
              <a:rPr lang="ar-SA" i="1">
                <a:solidFill>
                  <a:schemeClr val="accent2">
                    <a:lumMod val="50000"/>
                  </a:schemeClr>
                </a:solidFill>
              </a:rPr>
              <a:t>is </a:t>
            </a:r>
            <a:r>
              <a:rPr lang="en-GB" i="1">
                <a:solidFill>
                  <a:schemeClr val="accent2">
                    <a:lumMod val="50000"/>
                  </a:schemeClr>
                </a:solidFill>
              </a:rPr>
              <a:t>difference </a:t>
            </a:r>
            <a:r>
              <a:rPr lang="en-GB" i="1" dirty="0">
                <a:solidFill>
                  <a:schemeClr val="accent2">
                    <a:lumMod val="50000"/>
                  </a:schemeClr>
                </a:solidFill>
              </a:rPr>
              <a:t>of opinion in verdicts relate to </a:t>
            </a:r>
            <a:r>
              <a:rPr lang="en-GB" i="1" dirty="0" err="1">
                <a:solidFill>
                  <a:schemeClr val="accent2">
                    <a:lumMod val="50000"/>
                  </a:schemeClr>
                </a:solidFill>
              </a:rPr>
              <a:t>Fiqh</a:t>
            </a:r>
            <a:r>
              <a:rPr lang="en-GB" i="1" dirty="0">
                <a:solidFill>
                  <a:schemeClr val="accent2">
                    <a:lumMod val="50000"/>
                  </a:schemeClr>
                </a:solidFill>
              </a:rPr>
              <a:t> ul </a:t>
            </a:r>
            <a:r>
              <a:rPr lang="en-GB" i="1" dirty="0" err="1">
                <a:solidFill>
                  <a:schemeClr val="accent2">
                    <a:lumMod val="50000"/>
                  </a:schemeClr>
                </a:solidFill>
              </a:rPr>
              <a:t>ibadat</a:t>
            </a:r>
            <a:r>
              <a:rPr lang="en-GB" i="1" dirty="0">
                <a:solidFill>
                  <a:schemeClr val="accent2">
                    <a:lumMod val="50000"/>
                  </a:schemeClr>
                </a:solidFill>
              </a:rPr>
              <a:t> then final verdict </a:t>
            </a:r>
            <a:r>
              <a:rPr lang="en-GB" i="1">
                <a:solidFill>
                  <a:schemeClr val="accent2">
                    <a:lumMod val="50000"/>
                  </a:schemeClr>
                </a:solidFill>
              </a:rPr>
              <a:t>will </a:t>
            </a:r>
            <a:r>
              <a:rPr lang="ar-SA" i="1">
                <a:solidFill>
                  <a:schemeClr val="accent2">
                    <a:lumMod val="50000"/>
                  </a:schemeClr>
                </a:solidFill>
              </a:rPr>
              <a:t>be according to</a:t>
            </a:r>
            <a:r>
              <a:rPr lang="en-GB" i="1">
                <a:solidFill>
                  <a:schemeClr val="accent2">
                    <a:lumMod val="50000"/>
                  </a:schemeClr>
                </a:solidFill>
              </a:rPr>
              <a:t> </a:t>
            </a:r>
            <a:r>
              <a:rPr lang="en-GB" i="1" dirty="0">
                <a:solidFill>
                  <a:schemeClr val="accent2">
                    <a:lumMod val="50000"/>
                  </a:schemeClr>
                </a:solidFill>
              </a:rPr>
              <a:t>the opinion of Imam </a:t>
            </a:r>
            <a:r>
              <a:rPr lang="en-GB" i="1">
                <a:solidFill>
                  <a:schemeClr val="accent2">
                    <a:lumMod val="50000"/>
                  </a:schemeClr>
                </a:solidFill>
              </a:rPr>
              <a:t>Abu Hanifa</a:t>
            </a:r>
            <a:r>
              <a:rPr lang="ar-SA" i="1">
                <a:solidFill>
                  <a:schemeClr val="accent2">
                    <a:lumMod val="50000"/>
                  </a:schemeClr>
                </a:solidFill>
              </a:rPr>
              <a:t>.</a:t>
            </a:r>
            <a:r>
              <a:rPr lang="en-GB" i="1">
                <a:solidFill>
                  <a:schemeClr val="accent2">
                    <a:lumMod val="50000"/>
                  </a:schemeClr>
                </a:solidFill>
              </a:rPr>
              <a:t>( Sharh Kabirie by Allama Ibrahim Halabi)</a:t>
            </a:r>
            <a:endParaRPr lang="en-GB" i="1" dirty="0">
              <a:solidFill>
                <a:schemeClr val="accent2">
                  <a:lumMod val="50000"/>
                </a:schemeClr>
              </a:solidFill>
            </a:endParaRPr>
          </a:p>
          <a:p>
            <a:r>
              <a:rPr lang="en-GB" i="1" dirty="0">
                <a:solidFill>
                  <a:schemeClr val="accent2">
                    <a:lumMod val="50000"/>
                  </a:schemeClr>
                </a:solidFill>
              </a:rPr>
              <a:t>If any other opinion is taken contrary to the opinion of the Imam . It is mostly considered as a second opinion </a:t>
            </a:r>
            <a:r>
              <a:rPr lang="en-GB" i="1">
                <a:solidFill>
                  <a:schemeClr val="accent2">
                    <a:lumMod val="50000"/>
                  </a:schemeClr>
                </a:solidFill>
              </a:rPr>
              <a:t>of the </a:t>
            </a:r>
            <a:r>
              <a:rPr lang="en-GB" i="1" dirty="0">
                <a:solidFill>
                  <a:schemeClr val="accent2">
                    <a:lumMod val="50000"/>
                  </a:schemeClr>
                </a:solidFill>
              </a:rPr>
              <a:t>Imam .</a:t>
            </a:r>
          </a:p>
          <a:p>
            <a:r>
              <a:rPr lang="en-GB" i="1">
                <a:solidFill>
                  <a:schemeClr val="accent2">
                    <a:lumMod val="50000"/>
                  </a:schemeClr>
                </a:solidFill>
              </a:rPr>
              <a:t>Examples: to do Tayammum if don’t find water except Nabeez e tammar ( dates juice) </a:t>
            </a:r>
          </a:p>
          <a:p>
            <a:r>
              <a:rPr lang="en-GB" i="1">
                <a:solidFill>
                  <a:schemeClr val="accent2">
                    <a:lumMod val="50000"/>
                  </a:schemeClr>
                </a:solidFill>
              </a:rPr>
              <a:t>Asr prayer timing </a:t>
            </a:r>
          </a:p>
          <a:p>
            <a:r>
              <a:rPr lang="en-GB" i="1">
                <a:solidFill>
                  <a:schemeClr val="accent2">
                    <a:lumMod val="50000"/>
                  </a:schemeClr>
                </a:solidFill>
              </a:rPr>
              <a:t>Overall carefulness in categories of Fard, wajib etc</a:t>
            </a:r>
            <a:endParaRPr lang="en-GB" i="1" dirty="0">
              <a:solidFill>
                <a:schemeClr val="accent2">
                  <a:lumMod val="50000"/>
                </a:schemeClr>
              </a:solidFill>
            </a:endParaRPr>
          </a:p>
        </p:txBody>
      </p:sp>
    </p:spTree>
    <p:extLst>
      <p:ext uri="{BB962C8B-B14F-4D97-AF65-F5344CB8AC3E}">
        <p14:creationId xmlns:p14="http://schemas.microsoft.com/office/powerpoint/2010/main" val="279997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F5F44-2EFA-4D18-930A-F9F0CE8F42AA}"/>
              </a:ext>
            </a:extLst>
          </p:cNvPr>
          <p:cNvSpPr>
            <a:spLocks noGrp="1"/>
          </p:cNvSpPr>
          <p:nvPr>
            <p:ph type="title"/>
          </p:nvPr>
        </p:nvSpPr>
        <p:spPr>
          <a:xfrm>
            <a:off x="838200" y="0"/>
            <a:ext cx="10515600" cy="1719743"/>
          </a:xfrm>
        </p:spPr>
        <p:txBody>
          <a:bodyPr>
            <a:normAutofit fontScale="90000"/>
          </a:bodyPr>
          <a:lstStyle/>
          <a:p>
            <a:pPr algn="ctr"/>
            <a:r>
              <a:rPr lang="en-GB" sz="3200" b="1" dirty="0">
                <a:solidFill>
                  <a:srgbClr val="0070C0"/>
                </a:solidFill>
              </a:rPr>
              <a:t>2. </a:t>
            </a:r>
            <a:r>
              <a:rPr lang="en-GB" sz="3600" b="1" i="1" dirty="0">
                <a:solidFill>
                  <a:srgbClr val="0070C0"/>
                </a:solidFill>
              </a:rPr>
              <a:t>Precedence given to the opinion of Qadi Imam Abu Yousuf in issues relating to the court </a:t>
            </a:r>
            <a:br>
              <a:rPr lang="en-GB" sz="3200" dirty="0"/>
            </a:br>
            <a:r>
              <a:rPr lang="en-GB" sz="3600" dirty="0" err="1"/>
              <a:t>وكلُّ</a:t>
            </a:r>
            <a:r>
              <a:rPr lang="en-GB" sz="3600" dirty="0"/>
              <a:t> </a:t>
            </a:r>
            <a:r>
              <a:rPr lang="en-GB" sz="3600" dirty="0" err="1"/>
              <a:t>فرع</a:t>
            </a:r>
            <a:r>
              <a:rPr lang="en-GB" sz="3600" dirty="0"/>
              <a:t> </a:t>
            </a:r>
            <a:r>
              <a:rPr lang="en-GB" sz="3600" dirty="0" err="1"/>
              <a:t>بالقضاء</a:t>
            </a:r>
            <a:r>
              <a:rPr lang="en-GB" sz="3600" dirty="0"/>
              <a:t> </a:t>
            </a:r>
            <a:r>
              <a:rPr lang="en-GB" sz="3600" dirty="0" err="1"/>
              <a:t>تعلقا</a:t>
            </a:r>
            <a:r>
              <a:rPr lang="en-GB" sz="3600" dirty="0"/>
              <a:t>         </a:t>
            </a:r>
            <a:r>
              <a:rPr lang="en-GB" sz="3600" dirty="0" err="1"/>
              <a:t>قولُ</a:t>
            </a:r>
            <a:r>
              <a:rPr lang="en-GB" sz="3600" dirty="0"/>
              <a:t> </a:t>
            </a:r>
            <a:r>
              <a:rPr lang="en-GB" sz="3600" dirty="0" err="1"/>
              <a:t>أبي</a:t>
            </a:r>
            <a:r>
              <a:rPr lang="en-GB" sz="3600" dirty="0"/>
              <a:t> </a:t>
            </a:r>
            <a:r>
              <a:rPr lang="en-GB" sz="3600" dirty="0" err="1"/>
              <a:t>يوسف</a:t>
            </a:r>
            <a:r>
              <a:rPr lang="en-GB" sz="3600" dirty="0"/>
              <a:t> </a:t>
            </a:r>
            <a:r>
              <a:rPr lang="en-GB" sz="3600" err="1"/>
              <a:t>فيه</a:t>
            </a:r>
            <a:r>
              <a:rPr lang="en-GB" sz="3600"/>
              <a:t> ينتقى             </a:t>
            </a:r>
            <a:br>
              <a:rPr lang="en-GB" dirty="0"/>
            </a:br>
            <a:endParaRPr lang="en-GB" sz="3200" dirty="0"/>
          </a:p>
        </p:txBody>
      </p:sp>
      <p:sp>
        <p:nvSpPr>
          <p:cNvPr id="3" name="Content Placeholder 2">
            <a:extLst>
              <a:ext uri="{FF2B5EF4-FFF2-40B4-BE49-F238E27FC236}">
                <a16:creationId xmlns:a16="http://schemas.microsoft.com/office/drawing/2014/main" id="{F05BB58E-CF3E-4353-8E70-295E9CBA5603}"/>
              </a:ext>
            </a:extLst>
          </p:cNvPr>
          <p:cNvSpPr>
            <a:spLocks noGrp="1"/>
          </p:cNvSpPr>
          <p:nvPr>
            <p:ph idx="1"/>
          </p:nvPr>
        </p:nvSpPr>
        <p:spPr>
          <a:xfrm>
            <a:off x="838200" y="2315361"/>
            <a:ext cx="10515600" cy="3861602"/>
          </a:xfrm>
        </p:spPr>
        <p:txBody>
          <a:bodyPr>
            <a:normAutofit lnSpcReduction="10000"/>
          </a:bodyPr>
          <a:lstStyle/>
          <a:p>
            <a:r>
              <a:rPr lang="en-GB" i="1" dirty="0">
                <a:solidFill>
                  <a:schemeClr val="accent2">
                    <a:lumMod val="50000"/>
                  </a:schemeClr>
                </a:solidFill>
              </a:rPr>
              <a:t>In cases which are referred to the court , precedence is given to the opinion of imam Abu Yousuf , this is due to his vast experience of working </a:t>
            </a:r>
            <a:r>
              <a:rPr lang="en-GB" i="1">
                <a:solidFill>
                  <a:schemeClr val="accent2">
                    <a:lumMod val="50000"/>
                  </a:schemeClr>
                </a:solidFill>
              </a:rPr>
              <a:t>as a justice.( albahr al raaiq, Fatawa bazaziah)</a:t>
            </a:r>
          </a:p>
          <a:p>
            <a:r>
              <a:rPr lang="en-GB" i="1">
                <a:solidFill>
                  <a:schemeClr val="accent2">
                    <a:lumMod val="50000"/>
                  </a:schemeClr>
                </a:solidFill>
              </a:rPr>
              <a:t>( difference between Qadi and Mufti) </a:t>
            </a:r>
            <a:endParaRPr lang="en-GB" i="1" dirty="0">
              <a:solidFill>
                <a:schemeClr val="accent2">
                  <a:lumMod val="50000"/>
                </a:schemeClr>
              </a:solidFill>
            </a:endParaRPr>
          </a:p>
          <a:p>
            <a:r>
              <a:rPr lang="en-GB" i="1" dirty="0">
                <a:solidFill>
                  <a:schemeClr val="accent2">
                    <a:lumMod val="50000"/>
                  </a:schemeClr>
                </a:solidFill>
              </a:rPr>
              <a:t>Due to Imam Abu Yousuf ‘s practical </a:t>
            </a:r>
            <a:r>
              <a:rPr lang="en-GB" i="1">
                <a:solidFill>
                  <a:schemeClr val="accent2">
                    <a:lumMod val="50000"/>
                  </a:schemeClr>
                </a:solidFill>
              </a:rPr>
              <a:t>work in Qada, </a:t>
            </a:r>
            <a:r>
              <a:rPr lang="en-GB" i="1" dirty="0">
                <a:solidFill>
                  <a:schemeClr val="accent2">
                    <a:lumMod val="50000"/>
                  </a:schemeClr>
                </a:solidFill>
              </a:rPr>
              <a:t>his knowledge of analysing the practicality of issue is better </a:t>
            </a:r>
            <a:r>
              <a:rPr lang="en-GB" i="1">
                <a:solidFill>
                  <a:schemeClr val="accent2">
                    <a:lumMod val="50000"/>
                  </a:schemeClr>
                </a:solidFill>
              </a:rPr>
              <a:t>than theoretical opinion . </a:t>
            </a:r>
          </a:p>
          <a:p>
            <a:r>
              <a:rPr lang="en-GB" i="1">
                <a:solidFill>
                  <a:schemeClr val="accent2">
                    <a:lumMod val="50000"/>
                  </a:schemeClr>
                </a:solidFill>
              </a:rPr>
              <a:t>In matters related to witnesses , the opinion of Imam Abu Yousuf will be taken </a:t>
            </a:r>
          </a:p>
          <a:p>
            <a:r>
              <a:rPr lang="en-GB" i="1">
                <a:solidFill>
                  <a:schemeClr val="accent2">
                    <a:lumMod val="50000"/>
                  </a:schemeClr>
                </a:solidFill>
              </a:rPr>
              <a:t>Example: الدعوى و حبس المدعى عليه حتى يتكلم </a:t>
            </a:r>
            <a:endParaRPr lang="en-GB" i="1" dirty="0">
              <a:solidFill>
                <a:schemeClr val="accent2">
                  <a:lumMod val="50000"/>
                </a:schemeClr>
              </a:solidFill>
            </a:endParaRPr>
          </a:p>
        </p:txBody>
      </p:sp>
    </p:spTree>
    <p:extLst>
      <p:ext uri="{BB962C8B-B14F-4D97-AF65-F5344CB8AC3E}">
        <p14:creationId xmlns:p14="http://schemas.microsoft.com/office/powerpoint/2010/main" val="121025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B6370-E2CD-45BF-9727-9678360EA6F4}"/>
              </a:ext>
            </a:extLst>
          </p:cNvPr>
          <p:cNvSpPr>
            <a:spLocks noGrp="1"/>
          </p:cNvSpPr>
          <p:nvPr>
            <p:ph type="ctrTitle"/>
          </p:nvPr>
        </p:nvSpPr>
        <p:spPr>
          <a:xfrm>
            <a:off x="1524000" y="137583"/>
            <a:ext cx="9144000" cy="1820334"/>
          </a:xfrm>
        </p:spPr>
        <p:txBody>
          <a:bodyPr>
            <a:normAutofit fontScale="90000"/>
          </a:bodyPr>
          <a:lstStyle/>
          <a:p>
            <a:r>
              <a:rPr lang="en-GB" sz="3200" dirty="0"/>
              <a:t>3.</a:t>
            </a:r>
            <a:r>
              <a:rPr lang="en-GB" sz="3200" b="1" i="1" dirty="0">
                <a:solidFill>
                  <a:srgbClr val="0070C0"/>
                </a:solidFill>
              </a:rPr>
              <a:t>Precedence given to the opinion of Imam Muhammad in  issues relating to the family law </a:t>
            </a:r>
            <a:br>
              <a:rPr lang="en-GB" sz="3200" dirty="0"/>
            </a:br>
            <a:r>
              <a:rPr lang="en-GB" sz="3600" dirty="0" err="1"/>
              <a:t>وفي</a:t>
            </a:r>
            <a:r>
              <a:rPr lang="en-GB" sz="3600" dirty="0"/>
              <a:t> </a:t>
            </a:r>
            <a:r>
              <a:rPr lang="en-GB" sz="3600" dirty="0" err="1"/>
              <a:t>مسائلِ</a:t>
            </a:r>
            <a:r>
              <a:rPr lang="en-GB" sz="3600" dirty="0"/>
              <a:t> </a:t>
            </a:r>
            <a:r>
              <a:rPr lang="en-GB" sz="3600" dirty="0" err="1"/>
              <a:t>ذوي</a:t>
            </a:r>
            <a:r>
              <a:rPr lang="en-GB" sz="3600" dirty="0"/>
              <a:t> </a:t>
            </a:r>
            <a:r>
              <a:rPr lang="en-GB" sz="3600" dirty="0" err="1"/>
              <a:t>الأرحام</a:t>
            </a:r>
            <a:r>
              <a:rPr lang="en-GB" sz="3600" dirty="0"/>
              <a:t>             </a:t>
            </a:r>
            <a:r>
              <a:rPr lang="en-GB" sz="3600" dirty="0" err="1"/>
              <a:t>قد</a:t>
            </a:r>
            <a:r>
              <a:rPr lang="en-GB" sz="3600" dirty="0"/>
              <a:t> </a:t>
            </a:r>
            <a:r>
              <a:rPr lang="en-GB" sz="3600" dirty="0" err="1"/>
              <a:t>افتوا</a:t>
            </a:r>
            <a:r>
              <a:rPr lang="en-GB" sz="3600" dirty="0"/>
              <a:t> </a:t>
            </a:r>
            <a:r>
              <a:rPr lang="en-GB" sz="3600" dirty="0" err="1"/>
              <a:t>بما</a:t>
            </a:r>
            <a:r>
              <a:rPr lang="en-GB" sz="3600" dirty="0"/>
              <a:t> </a:t>
            </a:r>
            <a:r>
              <a:rPr lang="en-GB" sz="3600" dirty="0" err="1"/>
              <a:t>يقوله</a:t>
            </a:r>
            <a:r>
              <a:rPr lang="en-GB" sz="3600" dirty="0"/>
              <a:t> </a:t>
            </a:r>
            <a:r>
              <a:rPr lang="en-GB" sz="3600" dirty="0" err="1"/>
              <a:t>محمد</a:t>
            </a:r>
            <a:br>
              <a:rPr lang="en-GB" sz="3600" dirty="0"/>
            </a:br>
            <a:endParaRPr lang="en-GB" sz="3600" dirty="0"/>
          </a:p>
        </p:txBody>
      </p:sp>
      <p:sp>
        <p:nvSpPr>
          <p:cNvPr id="3" name="Subtitle 2">
            <a:extLst>
              <a:ext uri="{FF2B5EF4-FFF2-40B4-BE49-F238E27FC236}">
                <a16:creationId xmlns:a16="http://schemas.microsoft.com/office/drawing/2014/main" id="{C8793BD6-0689-4056-8B81-F28A23A41B8E}"/>
              </a:ext>
            </a:extLst>
          </p:cNvPr>
          <p:cNvSpPr>
            <a:spLocks noGrp="1"/>
          </p:cNvSpPr>
          <p:nvPr>
            <p:ph type="subTitle" idx="1"/>
          </p:nvPr>
        </p:nvSpPr>
        <p:spPr>
          <a:xfrm>
            <a:off x="349250" y="1957917"/>
            <a:ext cx="11842750" cy="3358529"/>
          </a:xfrm>
        </p:spPr>
        <p:txBody>
          <a:bodyPr/>
          <a:lstStyle/>
          <a:p>
            <a:pPr algn="l"/>
            <a:r>
              <a:rPr lang="en-GB" i="1">
                <a:solidFill>
                  <a:schemeClr val="accent2">
                    <a:lumMod val="50000"/>
                  </a:schemeClr>
                </a:solidFill>
              </a:rPr>
              <a:t>In all issues related to the heritage , the precedence is given to the opinion of Imam Muhammad al shaybani.  ( ملتقى الابحر) </a:t>
            </a:r>
          </a:p>
          <a:p>
            <a:pPr algn="l"/>
            <a:r>
              <a:rPr lang="en-GB" i="1">
                <a:solidFill>
                  <a:schemeClr val="accent2">
                    <a:lumMod val="50000"/>
                  </a:schemeClr>
                </a:solidFill>
              </a:rPr>
              <a:t>He is titled أبو القانون  “ And compiled ظاهر الرواية which is the encyclopedia of Fiqh Hanfi which are 6 books . والمبسوط ، الجامع الكبير و جامع الصغير و السير الكبير و السير الصغير و الزيادات</a:t>
            </a:r>
          </a:p>
          <a:p>
            <a:pPr algn="l"/>
            <a:endParaRPr lang="en-GB" dirty="0"/>
          </a:p>
        </p:txBody>
      </p:sp>
    </p:spTree>
    <p:extLst>
      <p:ext uri="{BB962C8B-B14F-4D97-AF65-F5344CB8AC3E}">
        <p14:creationId xmlns:p14="http://schemas.microsoft.com/office/powerpoint/2010/main" val="4009792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115A0-7B56-4F49-9406-97DEC6B5C758}"/>
              </a:ext>
            </a:extLst>
          </p:cNvPr>
          <p:cNvSpPr>
            <a:spLocks noGrp="1"/>
          </p:cNvSpPr>
          <p:nvPr>
            <p:ph type="title"/>
          </p:nvPr>
        </p:nvSpPr>
        <p:spPr>
          <a:xfrm>
            <a:off x="838200" y="158749"/>
            <a:ext cx="10515600" cy="1666876"/>
          </a:xfrm>
        </p:spPr>
        <p:txBody>
          <a:bodyPr>
            <a:normAutofit fontScale="90000"/>
          </a:bodyPr>
          <a:lstStyle/>
          <a:p>
            <a:pPr algn="ctr"/>
            <a:r>
              <a:rPr lang="en-GB" sz="4000" b="1" i="1" dirty="0">
                <a:solidFill>
                  <a:srgbClr val="0070C0"/>
                </a:solidFill>
              </a:rPr>
              <a:t>4. The </a:t>
            </a:r>
            <a:r>
              <a:rPr lang="en-GB" sz="4000" b="1" i="1" dirty="0" err="1">
                <a:solidFill>
                  <a:srgbClr val="0070C0"/>
                </a:solidFill>
              </a:rPr>
              <a:t>Istihsan</a:t>
            </a:r>
            <a:r>
              <a:rPr lang="en-GB" sz="4000" b="1" i="1" dirty="0">
                <a:solidFill>
                  <a:srgbClr val="0070C0"/>
                </a:solidFill>
              </a:rPr>
              <a:t> will be taken </a:t>
            </a:r>
            <a:r>
              <a:rPr lang="en-GB" sz="4000" b="1" i="1">
                <a:solidFill>
                  <a:srgbClr val="0070C0"/>
                </a:solidFill>
              </a:rPr>
              <a:t>without Qiyas</a:t>
            </a:r>
            <a:br>
              <a:rPr lang="en-GB" sz="4000" dirty="0"/>
            </a:br>
            <a:r>
              <a:rPr lang="en-GB" sz="3600" dirty="0" err="1"/>
              <a:t>ورجحوا</a:t>
            </a:r>
            <a:r>
              <a:rPr lang="en-GB" sz="3600" dirty="0"/>
              <a:t> </a:t>
            </a:r>
            <a:r>
              <a:rPr lang="en-GB" sz="3600" dirty="0" err="1"/>
              <a:t>استحسانهم</a:t>
            </a:r>
            <a:r>
              <a:rPr lang="en-GB" sz="3600" dirty="0"/>
              <a:t> </a:t>
            </a:r>
            <a:r>
              <a:rPr lang="en-GB" sz="3600" dirty="0" err="1"/>
              <a:t>على</a:t>
            </a:r>
            <a:r>
              <a:rPr lang="en-GB" sz="3600" dirty="0"/>
              <a:t> </a:t>
            </a:r>
            <a:r>
              <a:rPr lang="en-GB" sz="3600" dirty="0" err="1"/>
              <a:t>القياس</a:t>
            </a:r>
            <a:r>
              <a:rPr lang="en-GB" sz="3600" dirty="0"/>
              <a:t>        </a:t>
            </a:r>
            <a:r>
              <a:rPr lang="en-GB" sz="3600" dirty="0" err="1"/>
              <a:t>إلا</a:t>
            </a:r>
            <a:r>
              <a:rPr lang="en-GB" sz="3600" dirty="0"/>
              <a:t> </a:t>
            </a:r>
            <a:r>
              <a:rPr lang="en-GB" sz="3600" dirty="0" err="1"/>
              <a:t>مسائل</a:t>
            </a:r>
            <a:r>
              <a:rPr lang="en-GB" sz="3600" dirty="0"/>
              <a:t>، و </a:t>
            </a:r>
            <a:r>
              <a:rPr lang="en-GB" sz="3600" dirty="0" err="1"/>
              <a:t>فيها</a:t>
            </a:r>
            <a:r>
              <a:rPr lang="en-GB" sz="3600" dirty="0"/>
              <a:t> </a:t>
            </a:r>
            <a:r>
              <a:rPr lang="en-GB" sz="3600" dirty="0" err="1"/>
              <a:t>التباس</a:t>
            </a:r>
            <a:r>
              <a:rPr lang="en-GB" sz="3600" dirty="0"/>
              <a:t>   </a:t>
            </a:r>
            <a:br>
              <a:rPr lang="en-GB" dirty="0"/>
            </a:br>
            <a:endParaRPr lang="en-GB" sz="4000" dirty="0"/>
          </a:p>
        </p:txBody>
      </p:sp>
      <p:sp>
        <p:nvSpPr>
          <p:cNvPr id="3" name="Content Placeholder 2">
            <a:extLst>
              <a:ext uri="{FF2B5EF4-FFF2-40B4-BE49-F238E27FC236}">
                <a16:creationId xmlns:a16="http://schemas.microsoft.com/office/drawing/2014/main" id="{86E78427-E6EA-4051-9A77-2B4C09C1FD52}"/>
              </a:ext>
            </a:extLst>
          </p:cNvPr>
          <p:cNvSpPr>
            <a:spLocks noGrp="1"/>
          </p:cNvSpPr>
          <p:nvPr>
            <p:ph idx="1"/>
          </p:nvPr>
        </p:nvSpPr>
        <p:spPr>
          <a:xfrm>
            <a:off x="838200" y="1582208"/>
            <a:ext cx="10515600" cy="4351338"/>
          </a:xfrm>
        </p:spPr>
        <p:txBody>
          <a:bodyPr>
            <a:normAutofit lnSpcReduction="10000"/>
          </a:bodyPr>
          <a:lstStyle/>
          <a:p>
            <a:r>
              <a:rPr lang="en-GB" i="1">
                <a:solidFill>
                  <a:schemeClr val="accent2">
                    <a:lumMod val="50000"/>
                  </a:schemeClr>
                </a:solidFill>
              </a:rPr>
              <a:t>Definition of istehsan: </a:t>
            </a:r>
          </a:p>
          <a:p>
            <a:r>
              <a:rPr lang="en-GB" i="1">
                <a:solidFill>
                  <a:schemeClr val="accent2">
                    <a:lumMod val="50000"/>
                  </a:schemeClr>
                </a:solidFill>
              </a:rPr>
              <a:t>الاستحسان هو العدول عن موجب قياس إلى قياس أقوى منه</a:t>
            </a:r>
          </a:p>
          <a:p>
            <a:r>
              <a:rPr lang="en-GB" i="1">
                <a:solidFill>
                  <a:schemeClr val="accent2">
                    <a:lumMod val="50000"/>
                  </a:schemeClr>
                </a:solidFill>
              </a:rPr>
              <a:t>According to Fiqh Hanafi the fourth source of Islamic Law is Qiyas which is a conclusion of law based on a definite text of Quran , prophetic tradition or Ijma . </a:t>
            </a:r>
          </a:p>
          <a:p>
            <a:r>
              <a:rPr lang="en-GB" i="1">
                <a:solidFill>
                  <a:schemeClr val="accent2">
                    <a:lumMod val="50000"/>
                  </a:schemeClr>
                </a:solidFill>
              </a:rPr>
              <a:t>Istihsan is in its literal sense is to consider something good . Scholars Express their preference for particular judgements over other possibilities.    </a:t>
            </a:r>
          </a:p>
          <a:p>
            <a:r>
              <a:rPr lang="en-GB" i="1">
                <a:solidFill>
                  <a:schemeClr val="accent2">
                    <a:lumMod val="50000"/>
                  </a:schemeClr>
                </a:solidFill>
              </a:rPr>
              <a:t>It's possible to take the second opinion of Qiyas as well according to Allama Fakhar ul Islam Bazudi.</a:t>
            </a:r>
            <a:endParaRPr lang="en-GB" i="1" dirty="0">
              <a:solidFill>
                <a:schemeClr val="accent2">
                  <a:lumMod val="50000"/>
                </a:schemeClr>
              </a:solidFill>
            </a:endParaRPr>
          </a:p>
        </p:txBody>
      </p:sp>
    </p:spTree>
    <p:extLst>
      <p:ext uri="{BB962C8B-B14F-4D97-AF65-F5344CB8AC3E}">
        <p14:creationId xmlns:p14="http://schemas.microsoft.com/office/powerpoint/2010/main" val="1710641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09868-8C89-44FC-AAAB-2530FB090B71}"/>
              </a:ext>
            </a:extLst>
          </p:cNvPr>
          <p:cNvSpPr>
            <a:spLocks noGrp="1"/>
          </p:cNvSpPr>
          <p:nvPr>
            <p:ph type="title"/>
          </p:nvPr>
        </p:nvSpPr>
        <p:spPr/>
        <p:txBody>
          <a:bodyPr>
            <a:normAutofit fontScale="90000"/>
          </a:bodyPr>
          <a:lstStyle/>
          <a:p>
            <a:pPr algn="ctr"/>
            <a:r>
              <a:rPr lang="en-GB" sz="3200" b="1" i="1" dirty="0">
                <a:solidFill>
                  <a:srgbClr val="0070C0"/>
                </a:solidFill>
              </a:rPr>
              <a:t>5. The Fatwa will be issued according to the 6 books of </a:t>
            </a:r>
            <a:r>
              <a:rPr lang="en-GB" sz="3200" b="1" i="1" dirty="0" err="1">
                <a:solidFill>
                  <a:srgbClr val="0070C0"/>
                </a:solidFill>
              </a:rPr>
              <a:t>Zahir</a:t>
            </a:r>
            <a:r>
              <a:rPr lang="en-GB" sz="3200" b="1" i="1" dirty="0">
                <a:solidFill>
                  <a:srgbClr val="0070C0"/>
                </a:solidFill>
              </a:rPr>
              <a:t> </a:t>
            </a:r>
            <a:r>
              <a:rPr lang="en-GB" sz="3200" b="1" i="1">
                <a:solidFill>
                  <a:srgbClr val="0070C0"/>
                </a:solidFill>
              </a:rPr>
              <a:t>ul Riwayah</a:t>
            </a:r>
            <a:br>
              <a:rPr lang="en-GB" sz="3200" dirty="0"/>
            </a:br>
            <a:r>
              <a:rPr lang="en-GB" sz="3600" dirty="0"/>
              <a:t>و </a:t>
            </a:r>
            <a:r>
              <a:rPr lang="en-GB" sz="3600" dirty="0" err="1"/>
              <a:t>ظاهر</a:t>
            </a:r>
            <a:r>
              <a:rPr lang="en-GB" sz="3600" dirty="0"/>
              <a:t> </a:t>
            </a:r>
            <a:r>
              <a:rPr lang="en-GB" sz="3600" dirty="0" err="1"/>
              <a:t>المروي</a:t>
            </a:r>
            <a:r>
              <a:rPr lang="en-GB" sz="3600" dirty="0"/>
              <a:t>، </a:t>
            </a:r>
            <a:r>
              <a:rPr lang="en-GB" sz="3600" dirty="0" err="1"/>
              <a:t>ليس</a:t>
            </a:r>
            <a:r>
              <a:rPr lang="en-GB" sz="3600" dirty="0"/>
              <a:t> </a:t>
            </a:r>
            <a:r>
              <a:rPr lang="en-GB" sz="3600" dirty="0" err="1"/>
              <a:t>يُعدل</a:t>
            </a:r>
            <a:r>
              <a:rPr lang="en-GB" sz="3600" dirty="0"/>
              <a:t>            </a:t>
            </a:r>
            <a:r>
              <a:rPr lang="en-GB" sz="3600" dirty="0" err="1"/>
              <a:t>عنه</a:t>
            </a:r>
            <a:r>
              <a:rPr lang="en-GB" sz="3600" dirty="0"/>
              <a:t> </a:t>
            </a:r>
            <a:r>
              <a:rPr lang="en-GB" sz="3600" dirty="0" err="1"/>
              <a:t>إلى</a:t>
            </a:r>
            <a:r>
              <a:rPr lang="en-GB" sz="3600" dirty="0"/>
              <a:t> </a:t>
            </a:r>
            <a:r>
              <a:rPr lang="en-GB" sz="3600" dirty="0" err="1"/>
              <a:t>خلافه</a:t>
            </a:r>
            <a:r>
              <a:rPr lang="en-GB" sz="3600" dirty="0"/>
              <a:t> </a:t>
            </a:r>
            <a:r>
              <a:rPr lang="en-GB" sz="3600" dirty="0" err="1"/>
              <a:t>إذ</a:t>
            </a:r>
            <a:r>
              <a:rPr lang="en-GB" sz="3600" dirty="0"/>
              <a:t> </a:t>
            </a:r>
            <a:r>
              <a:rPr lang="en-GB" sz="3600" dirty="0" err="1"/>
              <a:t>ينقل</a:t>
            </a:r>
            <a:r>
              <a:rPr lang="en-GB" sz="3600" dirty="0"/>
              <a:t>       </a:t>
            </a:r>
          </a:p>
        </p:txBody>
      </p:sp>
      <p:sp>
        <p:nvSpPr>
          <p:cNvPr id="3" name="Content Placeholder 2">
            <a:extLst>
              <a:ext uri="{FF2B5EF4-FFF2-40B4-BE49-F238E27FC236}">
                <a16:creationId xmlns:a16="http://schemas.microsoft.com/office/drawing/2014/main" id="{F5305B01-F2E2-45BE-86EF-1CFDD938BEFF}"/>
              </a:ext>
            </a:extLst>
          </p:cNvPr>
          <p:cNvSpPr>
            <a:spLocks noGrp="1"/>
          </p:cNvSpPr>
          <p:nvPr>
            <p:ph idx="1"/>
          </p:nvPr>
        </p:nvSpPr>
        <p:spPr>
          <a:xfrm>
            <a:off x="510116" y="1845203"/>
            <a:ext cx="10843683" cy="4430713"/>
          </a:xfrm>
        </p:spPr>
        <p:txBody>
          <a:bodyPr/>
          <a:lstStyle/>
          <a:p>
            <a:r>
              <a:rPr lang="en-GB"/>
              <a:t> </a:t>
            </a:r>
            <a:r>
              <a:rPr lang="en-GB" i="1">
                <a:solidFill>
                  <a:schemeClr val="accent2">
                    <a:lumMod val="50000"/>
                  </a:schemeClr>
                </a:solidFill>
              </a:rPr>
              <a:t>Opinions will not be taken which are contradict to Zahir al Rawaya . Because they are rejected by al-Mujtahid and rejected ( مجروح عنه) opinions are not considred the opinion of Mujtahid .(البحر الرائق) </a:t>
            </a:r>
          </a:p>
          <a:p>
            <a:r>
              <a:rPr lang="en-GB" i="1">
                <a:solidFill>
                  <a:schemeClr val="accent2">
                    <a:lumMod val="50000"/>
                  </a:schemeClr>
                </a:solidFill>
              </a:rPr>
              <a:t>A Muqallid Qadi can only give his verdict according to Zahir al Rawaya and cant not use exceptional opinion (الرواية الشاذة)</a:t>
            </a:r>
          </a:p>
          <a:p>
            <a:r>
              <a:rPr lang="en-GB" i="1">
                <a:solidFill>
                  <a:schemeClr val="accent2">
                    <a:lumMod val="50000"/>
                  </a:schemeClr>
                </a:solidFill>
              </a:rPr>
              <a:t>Judgement could be made out of Zahir al Rawaya if opinion is nor found there .</a:t>
            </a:r>
          </a:p>
          <a:p>
            <a:endParaRPr lang="en-GB" dirty="0"/>
          </a:p>
        </p:txBody>
      </p:sp>
    </p:spTree>
    <p:extLst>
      <p:ext uri="{BB962C8B-B14F-4D97-AF65-F5344CB8AC3E}">
        <p14:creationId xmlns:p14="http://schemas.microsoft.com/office/powerpoint/2010/main" val="3768214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26AF1-4EB5-4E17-BB09-D528B3FE0A01}"/>
              </a:ext>
            </a:extLst>
          </p:cNvPr>
          <p:cNvSpPr>
            <a:spLocks noGrp="1"/>
          </p:cNvSpPr>
          <p:nvPr>
            <p:ph type="title"/>
          </p:nvPr>
        </p:nvSpPr>
        <p:spPr/>
        <p:txBody>
          <a:bodyPr>
            <a:normAutofit fontScale="90000"/>
          </a:bodyPr>
          <a:lstStyle/>
          <a:p>
            <a:pPr algn="ctr"/>
            <a:br>
              <a:rPr lang="en-GB" sz="4000" dirty="0"/>
            </a:br>
            <a:r>
              <a:rPr lang="en-GB" sz="3600" b="1" i="1" dirty="0">
                <a:solidFill>
                  <a:srgbClr val="0070C0"/>
                </a:solidFill>
              </a:rPr>
              <a:t>6. The use of logic and argument will be preferred in issues </a:t>
            </a:r>
            <a:br>
              <a:rPr lang="en-GB" sz="4000" b="1" i="1" dirty="0">
                <a:solidFill>
                  <a:srgbClr val="0070C0"/>
                </a:solidFill>
              </a:rPr>
            </a:br>
            <a:r>
              <a:rPr lang="en-GB" sz="3600" dirty="0" err="1"/>
              <a:t>لا</a:t>
            </a:r>
            <a:r>
              <a:rPr lang="en-GB" sz="3600" dirty="0"/>
              <a:t> </a:t>
            </a:r>
            <a:r>
              <a:rPr lang="en-GB" sz="3600" dirty="0" err="1"/>
              <a:t>ينبغي</a:t>
            </a:r>
            <a:r>
              <a:rPr lang="en-GB" sz="3600" dirty="0"/>
              <a:t> </a:t>
            </a:r>
            <a:r>
              <a:rPr lang="en-GB" sz="3600" dirty="0" err="1"/>
              <a:t>العدول</a:t>
            </a:r>
            <a:r>
              <a:rPr lang="en-GB" sz="3600" dirty="0"/>
              <a:t> </a:t>
            </a:r>
            <a:r>
              <a:rPr lang="en-GB" sz="3600" dirty="0" err="1"/>
              <a:t>عن</a:t>
            </a:r>
            <a:r>
              <a:rPr lang="en-GB" sz="3600" dirty="0"/>
              <a:t> </a:t>
            </a:r>
            <a:r>
              <a:rPr lang="en-GB" sz="3600" dirty="0" err="1"/>
              <a:t>دراية</a:t>
            </a:r>
            <a:r>
              <a:rPr lang="en-GB" sz="3600" dirty="0"/>
              <a:t>                  </a:t>
            </a:r>
            <a:r>
              <a:rPr lang="en-GB" sz="3600" dirty="0" err="1"/>
              <a:t>إذا</a:t>
            </a:r>
            <a:r>
              <a:rPr lang="en-GB" sz="3600" dirty="0"/>
              <a:t> </a:t>
            </a:r>
            <a:r>
              <a:rPr lang="en-GB" sz="3600" dirty="0" err="1"/>
              <a:t>أتي</a:t>
            </a:r>
            <a:r>
              <a:rPr lang="en-GB" sz="3600" dirty="0"/>
              <a:t> </a:t>
            </a:r>
            <a:r>
              <a:rPr lang="en-GB" sz="3600" dirty="0" err="1"/>
              <a:t>بوفقها</a:t>
            </a:r>
            <a:r>
              <a:rPr lang="en-GB" sz="3600" dirty="0"/>
              <a:t>  </a:t>
            </a:r>
            <a:r>
              <a:rPr lang="en-GB" sz="3600" dirty="0" err="1"/>
              <a:t>رواية</a:t>
            </a:r>
            <a:r>
              <a:rPr lang="en-GB" sz="3600" dirty="0"/>
              <a:t>           </a:t>
            </a:r>
            <a:br>
              <a:rPr lang="en-GB" dirty="0"/>
            </a:br>
            <a:endParaRPr lang="en-GB" sz="4000" dirty="0"/>
          </a:p>
        </p:txBody>
      </p:sp>
      <p:sp>
        <p:nvSpPr>
          <p:cNvPr id="3" name="Content Placeholder 2">
            <a:extLst>
              <a:ext uri="{FF2B5EF4-FFF2-40B4-BE49-F238E27FC236}">
                <a16:creationId xmlns:a16="http://schemas.microsoft.com/office/drawing/2014/main" id="{975C011B-35BD-479B-A892-CE253A5697EC}"/>
              </a:ext>
            </a:extLst>
          </p:cNvPr>
          <p:cNvSpPr>
            <a:spLocks noGrp="1"/>
          </p:cNvSpPr>
          <p:nvPr>
            <p:ph idx="1"/>
          </p:nvPr>
        </p:nvSpPr>
        <p:spPr/>
        <p:txBody>
          <a:bodyPr/>
          <a:lstStyle/>
          <a:p>
            <a:r>
              <a:rPr lang="en-GB" i="1">
                <a:solidFill>
                  <a:schemeClr val="accent2">
                    <a:lumMod val="50000"/>
                  </a:schemeClr>
                </a:solidFill>
              </a:rPr>
              <a:t>If judgment based on logic and intellect(الدراية ) is supported by Text (الرواية) then its must be preferred on other options. ( </a:t>
            </a:r>
          </a:p>
          <a:p>
            <a:r>
              <a:rPr lang="en-GB" i="1">
                <a:solidFill>
                  <a:schemeClr val="accent2">
                    <a:lumMod val="50000"/>
                  </a:schemeClr>
                </a:solidFill>
              </a:rPr>
              <a:t>The word الدراية also used For evidence ( دليل ) and if there are more then one opinions on one particular issue are seen then the judgment will be based on powerful evidence.  (المستصفى) </a:t>
            </a:r>
            <a:endParaRPr lang="en-GB" i="1" dirty="0">
              <a:solidFill>
                <a:schemeClr val="accent2">
                  <a:lumMod val="50000"/>
                </a:schemeClr>
              </a:solidFill>
            </a:endParaRPr>
          </a:p>
        </p:txBody>
      </p:sp>
    </p:spTree>
    <p:extLst>
      <p:ext uri="{BB962C8B-B14F-4D97-AF65-F5344CB8AC3E}">
        <p14:creationId xmlns:p14="http://schemas.microsoft.com/office/powerpoint/2010/main" val="717595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574B9-D888-48B4-B2E4-592E1A3D64BF}"/>
              </a:ext>
            </a:extLst>
          </p:cNvPr>
          <p:cNvSpPr>
            <a:spLocks noGrp="1"/>
          </p:cNvSpPr>
          <p:nvPr>
            <p:ph type="title"/>
          </p:nvPr>
        </p:nvSpPr>
        <p:spPr/>
        <p:txBody>
          <a:bodyPr>
            <a:normAutofit fontScale="90000"/>
          </a:bodyPr>
          <a:lstStyle/>
          <a:p>
            <a:pPr algn="ctr"/>
            <a:r>
              <a:rPr lang="en-GB" sz="3200" b="1" i="1" dirty="0">
                <a:solidFill>
                  <a:srgbClr val="0070C0"/>
                </a:solidFill>
              </a:rPr>
              <a:t>7. The utmost care should be taken when dealing with issues of apostasy </a:t>
            </a:r>
            <a:br>
              <a:rPr lang="en-GB" sz="3200" dirty="0"/>
            </a:br>
            <a:r>
              <a:rPr lang="en-GB" sz="3600" dirty="0" err="1"/>
              <a:t>وكل</a:t>
            </a:r>
            <a:r>
              <a:rPr lang="en-GB" sz="3600" dirty="0"/>
              <a:t> </a:t>
            </a:r>
            <a:r>
              <a:rPr lang="en-GB" sz="3600" dirty="0" err="1"/>
              <a:t>قول</a:t>
            </a:r>
            <a:r>
              <a:rPr lang="en-GB" sz="3600" dirty="0"/>
              <a:t> </a:t>
            </a:r>
            <a:r>
              <a:rPr lang="en-GB" sz="3600" dirty="0" err="1"/>
              <a:t>جاء</a:t>
            </a:r>
            <a:r>
              <a:rPr lang="en-GB" sz="3600" dirty="0"/>
              <a:t> </a:t>
            </a:r>
            <a:r>
              <a:rPr lang="en-GB" sz="3600" dirty="0" err="1"/>
              <a:t>ينفي</a:t>
            </a:r>
            <a:r>
              <a:rPr lang="en-GB" sz="3600" dirty="0"/>
              <a:t> </a:t>
            </a:r>
            <a:r>
              <a:rPr lang="en-GB" sz="3600" dirty="0" err="1"/>
              <a:t>الكفرا</a:t>
            </a:r>
            <a:r>
              <a:rPr lang="en-GB" sz="3600" dirty="0"/>
              <a:t>      </a:t>
            </a:r>
            <a:r>
              <a:rPr lang="en-GB" sz="3600" dirty="0" err="1"/>
              <a:t>عن</a:t>
            </a:r>
            <a:r>
              <a:rPr lang="en-GB" sz="3600" dirty="0"/>
              <a:t> </a:t>
            </a:r>
            <a:r>
              <a:rPr lang="en-GB" sz="3600" dirty="0" err="1"/>
              <a:t>مسلم</a:t>
            </a:r>
            <a:r>
              <a:rPr lang="en-GB" sz="3600" dirty="0"/>
              <a:t> ، </a:t>
            </a:r>
            <a:r>
              <a:rPr lang="en-GB" sz="3600" dirty="0" err="1"/>
              <a:t>ولو</a:t>
            </a:r>
            <a:r>
              <a:rPr lang="en-GB" sz="3600" dirty="0"/>
              <a:t> </a:t>
            </a:r>
            <a:r>
              <a:rPr lang="en-GB" sz="3600" dirty="0" err="1"/>
              <a:t>ضعيفا</a:t>
            </a:r>
            <a:r>
              <a:rPr lang="en-GB" sz="3600" dirty="0"/>
              <a:t> </a:t>
            </a:r>
            <a:r>
              <a:rPr lang="en-GB" sz="3600" dirty="0" err="1"/>
              <a:t>أحرى</a:t>
            </a:r>
            <a:r>
              <a:rPr lang="en-GB" sz="3600" dirty="0"/>
              <a:t> </a:t>
            </a:r>
          </a:p>
        </p:txBody>
      </p:sp>
      <p:sp>
        <p:nvSpPr>
          <p:cNvPr id="3" name="Content Placeholder 2">
            <a:extLst>
              <a:ext uri="{FF2B5EF4-FFF2-40B4-BE49-F238E27FC236}">
                <a16:creationId xmlns:a16="http://schemas.microsoft.com/office/drawing/2014/main" id="{5AC0F72D-1DAA-46E6-A5F2-16D9B5F011ED}"/>
              </a:ext>
            </a:extLst>
          </p:cNvPr>
          <p:cNvSpPr>
            <a:spLocks noGrp="1"/>
          </p:cNvSpPr>
          <p:nvPr>
            <p:ph idx="1"/>
          </p:nvPr>
        </p:nvSpPr>
        <p:spPr/>
        <p:txBody>
          <a:bodyPr/>
          <a:lstStyle/>
          <a:p>
            <a:r>
              <a:rPr lang="en-GB" i="1">
                <a:solidFill>
                  <a:schemeClr val="accent2">
                    <a:lumMod val="50000"/>
                  </a:schemeClr>
                </a:solidFill>
              </a:rPr>
              <a:t>The Seventh Rule is very crucial which is to avoide of issuing fatwa on Kuffr of some Muslim if one weak evidence of his Iman is found. ( البحر الرائق)</a:t>
            </a:r>
          </a:p>
          <a:p>
            <a:r>
              <a:rPr lang="en-GB" i="1">
                <a:solidFill>
                  <a:schemeClr val="accent2">
                    <a:lumMod val="50000"/>
                  </a:schemeClr>
                </a:solidFill>
              </a:rPr>
              <a:t>If there is any of  possibilities to take some other meanings of text which leads to Kuffer, then other meanings will be considred .</a:t>
            </a:r>
          </a:p>
          <a:p>
            <a:r>
              <a:rPr lang="en-GB" i="1">
                <a:solidFill>
                  <a:schemeClr val="accent2">
                    <a:lumMod val="50000"/>
                  </a:schemeClr>
                </a:solidFill>
              </a:rPr>
              <a:t>If there are difrence of opinions on “Kufferia Text” then other meanings will be taken even if they are weak in judgment. (ابن نجيم)</a:t>
            </a:r>
            <a:endParaRPr lang="en-GB" i="1" dirty="0">
              <a:solidFill>
                <a:schemeClr val="accent2">
                  <a:lumMod val="50000"/>
                </a:schemeClr>
              </a:solidFill>
            </a:endParaRPr>
          </a:p>
        </p:txBody>
      </p:sp>
    </p:spTree>
    <p:extLst>
      <p:ext uri="{BB962C8B-B14F-4D97-AF65-F5344CB8AC3E}">
        <p14:creationId xmlns:p14="http://schemas.microsoft.com/office/powerpoint/2010/main" val="2346402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28528-8800-437E-8E17-240A4E187407}"/>
              </a:ext>
            </a:extLst>
          </p:cNvPr>
          <p:cNvSpPr>
            <a:spLocks noGrp="1"/>
          </p:cNvSpPr>
          <p:nvPr>
            <p:ph type="title"/>
          </p:nvPr>
        </p:nvSpPr>
        <p:spPr>
          <a:xfrm>
            <a:off x="1132417" y="603250"/>
            <a:ext cx="10221383" cy="1087438"/>
          </a:xfrm>
        </p:spPr>
        <p:txBody>
          <a:bodyPr>
            <a:normAutofit fontScale="90000"/>
          </a:bodyPr>
          <a:lstStyle/>
          <a:p>
            <a:pPr algn="ctr"/>
            <a:r>
              <a:rPr lang="en-GB" sz="3600" b="1" i="1" dirty="0">
                <a:solidFill>
                  <a:srgbClr val="0070C0"/>
                </a:solidFill>
              </a:rPr>
              <a:t>8. The weak position will not be accepted.</a:t>
            </a:r>
            <a:br>
              <a:rPr lang="en-GB" sz="3200" dirty="0"/>
            </a:br>
            <a:r>
              <a:rPr lang="en-GB" sz="3600" dirty="0" err="1"/>
              <a:t>وكل</a:t>
            </a:r>
            <a:r>
              <a:rPr lang="en-GB" sz="3600" dirty="0"/>
              <a:t> </a:t>
            </a:r>
            <a:r>
              <a:rPr lang="en-GB" sz="3600" err="1"/>
              <a:t>ما</a:t>
            </a:r>
            <a:r>
              <a:rPr lang="en-GB" sz="3600"/>
              <a:t> رجع   </a:t>
            </a:r>
            <a:r>
              <a:rPr lang="en-GB" sz="3600" dirty="0" err="1"/>
              <a:t>عنه</a:t>
            </a:r>
            <a:r>
              <a:rPr lang="en-GB" sz="3600" dirty="0"/>
              <a:t> </a:t>
            </a:r>
            <a:r>
              <a:rPr lang="en-GB" sz="3600" err="1"/>
              <a:t>المجتهد</a:t>
            </a:r>
            <a:r>
              <a:rPr lang="en-GB" sz="3600"/>
              <a:t>       </a:t>
            </a:r>
            <a:r>
              <a:rPr lang="en-GB" sz="3600" dirty="0" err="1"/>
              <a:t>صار</a:t>
            </a:r>
            <a:r>
              <a:rPr lang="en-GB" sz="3600" dirty="0"/>
              <a:t> </a:t>
            </a:r>
            <a:r>
              <a:rPr lang="en-GB" sz="3600" dirty="0" err="1"/>
              <a:t>كمنسوخٍ</a:t>
            </a:r>
            <a:r>
              <a:rPr lang="en-GB" sz="3600" dirty="0"/>
              <a:t> ، </a:t>
            </a:r>
            <a:r>
              <a:rPr lang="en-GB" sz="3600" dirty="0" err="1"/>
              <a:t>فغيره</a:t>
            </a:r>
            <a:r>
              <a:rPr lang="en-GB" sz="3600" dirty="0"/>
              <a:t> </a:t>
            </a:r>
            <a:r>
              <a:rPr lang="en-GB" sz="3600" dirty="0" err="1"/>
              <a:t>اعتمد</a:t>
            </a:r>
            <a:r>
              <a:rPr lang="en-GB" sz="3600" dirty="0"/>
              <a:t>       </a:t>
            </a:r>
            <a:br>
              <a:rPr lang="en-GB" dirty="0"/>
            </a:br>
            <a:endParaRPr lang="en-GB" sz="3200" dirty="0"/>
          </a:p>
        </p:txBody>
      </p:sp>
      <p:sp>
        <p:nvSpPr>
          <p:cNvPr id="3" name="Content Placeholder 2">
            <a:extLst>
              <a:ext uri="{FF2B5EF4-FFF2-40B4-BE49-F238E27FC236}">
                <a16:creationId xmlns:a16="http://schemas.microsoft.com/office/drawing/2014/main" id="{6E28253A-F8F1-457F-95A4-2FE68A204FCD}"/>
              </a:ext>
            </a:extLst>
          </p:cNvPr>
          <p:cNvSpPr>
            <a:spLocks noGrp="1"/>
          </p:cNvSpPr>
          <p:nvPr>
            <p:ph idx="1"/>
          </p:nvPr>
        </p:nvSpPr>
        <p:spPr/>
        <p:txBody>
          <a:bodyPr/>
          <a:lstStyle/>
          <a:p>
            <a:r>
              <a:rPr lang="en-GB"/>
              <a:t> </a:t>
            </a:r>
            <a:r>
              <a:rPr lang="en-GB" i="1">
                <a:solidFill>
                  <a:schemeClr val="accent2">
                    <a:lumMod val="50000"/>
                  </a:schemeClr>
                </a:solidFill>
              </a:rPr>
              <a:t>The final opinion of Mujtahid will be his actual opinion and old opinion will be considred rejected  (mansookh. </a:t>
            </a:r>
          </a:p>
          <a:p>
            <a:r>
              <a:rPr lang="en-GB" i="1">
                <a:solidFill>
                  <a:schemeClr val="accent2">
                    <a:lumMod val="50000"/>
                  </a:schemeClr>
                </a:solidFill>
              </a:rPr>
              <a:t>It is important to find the new opinion of Mujtahid to follow it .</a:t>
            </a:r>
          </a:p>
          <a:p>
            <a:r>
              <a:rPr lang="en-GB" i="1">
                <a:solidFill>
                  <a:schemeClr val="accent2">
                    <a:lumMod val="50000"/>
                  </a:schemeClr>
                </a:solidFill>
              </a:rPr>
              <a:t>It's not allowed to take the opinion of Mujtahid from which he turned back.(شرح التوشيح للهداية )</a:t>
            </a:r>
          </a:p>
          <a:p>
            <a:r>
              <a:rPr lang="en-GB" i="1">
                <a:solidFill>
                  <a:schemeClr val="accent2">
                    <a:lumMod val="50000"/>
                  </a:schemeClr>
                </a:solidFill>
              </a:rPr>
              <a:t>If it's not clear which opinion is new then both will be narrated.</a:t>
            </a:r>
            <a:endParaRPr lang="en-GB" i="1" dirty="0">
              <a:solidFill>
                <a:schemeClr val="accent2">
                  <a:lumMod val="50000"/>
                </a:schemeClr>
              </a:solidFill>
            </a:endParaRPr>
          </a:p>
        </p:txBody>
      </p:sp>
    </p:spTree>
    <p:extLst>
      <p:ext uri="{BB962C8B-B14F-4D97-AF65-F5344CB8AC3E}">
        <p14:creationId xmlns:p14="http://schemas.microsoft.com/office/powerpoint/2010/main" val="1140250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391</Words>
  <Application>Microsoft Office PowerPoint</Application>
  <PresentationFormat>Widescreen</PresentationFormat>
  <Paragraphs>17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Imam Shami’s Nine Rules of issuing Fatwa</vt:lpstr>
      <vt:lpstr>   1. Precedence given to the opinion of Imam Abu Hanifa in Worship                في كل أبواب العبادات رُجّح       قول الإمام مطلقا مالم تصح                </vt:lpstr>
      <vt:lpstr>2. Precedence given to the opinion of Qadi Imam Abu Yousuf in issues relating to the court  وكلُّ فرع بالقضاء تعلقا         قولُ أبي يوسف فيه ينتقى              </vt:lpstr>
      <vt:lpstr>3.Precedence given to the opinion of Imam Muhammad in  issues relating to the family law  وفي مسائلِ ذوي الأرحام             قد افتوا بما يقوله محمد </vt:lpstr>
      <vt:lpstr>4. The Istihsan will be taken without Qiyas ورجحوا استحسانهم على القياس        إلا مسائل، و فيها التباس    </vt:lpstr>
      <vt:lpstr>5. The Fatwa will be issued according to the 6 books of Zahir ul Riwayah و ظاهر المروي، ليس يُعدل            عنه إلى خلافه إذ ينقل       </vt:lpstr>
      <vt:lpstr> 6. The use of logic and argument will be preferred in issues  لا ينبغي العدول عن دراية                  إذا أتي بوفقها  رواية            </vt:lpstr>
      <vt:lpstr>7. The utmost care should be taken when dealing with issues of apostasy  وكل قول جاء ينفي الكفرا      عن مسلم ، ولو ضعيفا أحرى </vt:lpstr>
      <vt:lpstr>8. The weak position will not be accepted. وكل ما رجع   عنه المجتهد       صار كمنسوخٍ ، فغيره اعتمد        </vt:lpstr>
      <vt:lpstr>9. A juristic position must have precedence in Hanafi Fiqh  وكل قول في المتون أثبتا            فذاك ترجيح له ضمنا أتى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Imam Shami’s Nine Rules of Fatwa</dc:title>
  <dc:creator>Amjad Aziz</dc:creator>
  <cp:lastModifiedBy>amjadaziz92@gmail.com</cp:lastModifiedBy>
  <cp:revision>13</cp:revision>
  <dcterms:created xsi:type="dcterms:W3CDTF">2020-08-06T10:52:46Z</dcterms:created>
  <dcterms:modified xsi:type="dcterms:W3CDTF">2020-08-08T20:10:55Z</dcterms:modified>
</cp:coreProperties>
</file>